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  <p:sldId id="874" r:id="rId17"/>
    <p:sldId id="875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　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557306"/>
            <a:ext cx="11485848" cy="3586366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first story is from Ray. “My cat, Tiger,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when I use my iPad because it takes my attention away from him. One year, I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home and was on the floor for 16 hours. During the time, I was unable to move and couldn’t get to the phone to call for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Tiger stayed by my side until he disappeared under my bed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‘What’s he up to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I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To my surprise, he started to push something towards me. It was my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knew that it made me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 he probably didn’t know what it was. Thanks to Tiger, I was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talk with my friend through the iPad who helped call my doctor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 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077211"/>
            <a:ext cx="11485848" cy="535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494088" algn="l"/>
                <a:tab pos="5130800" algn="l"/>
                <a:tab pos="10171113" algn="l"/>
              </a:tabLst>
            </a:pP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bored	B. angry                     C. tired                 D. happy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4182240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 smtClean="0"/>
              <a:t>D</a:t>
            </a:r>
            <a:endParaRPr lang="zh-CN" altLang="en-US" sz="2200" dirty="0"/>
          </a:p>
        </p:txBody>
      </p:sp>
      <p:sp>
        <p:nvSpPr>
          <p:cNvPr id="6" name="矩形 5"/>
          <p:cNvSpPr/>
          <p:nvPr/>
        </p:nvSpPr>
        <p:spPr>
          <a:xfrm>
            <a:off x="360854" y="4602656"/>
            <a:ext cx="11485848" cy="1962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200" dirty="0">
                <a:cs typeface="Times New Roman" panose="02020603050405020304" pitchFamily="18" charset="0"/>
              </a:rPr>
              <a:t>[</a:t>
            </a:r>
            <a:r>
              <a:rPr lang="zh-CN" altLang="zh-CN" sz="22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dirty="0">
                <a:cs typeface="Times New Roman" panose="02020603050405020304" pitchFamily="18" charset="0"/>
              </a:rPr>
              <a:t>]</a:t>
            </a:r>
            <a:r>
              <a:rPr lang="zh-CN" altLang="zh-CN" sz="2200" dirty="0">
                <a:cs typeface="Times New Roman" panose="02020603050405020304" pitchFamily="18" charset="0"/>
              </a:rPr>
              <a:t>考查形容词辨析。句意：他知道那让我高兴，尽管他不知道它是什么。</a:t>
            </a:r>
            <a:r>
              <a:rPr lang="en-US" altLang="zh-CN" sz="2200" dirty="0">
                <a:cs typeface="Times New Roman" panose="02020603050405020304" pitchFamily="18" charset="0"/>
              </a:rPr>
              <a:t>bored</a:t>
            </a:r>
            <a:r>
              <a:rPr lang="zh-CN" altLang="zh-CN" sz="2200" dirty="0">
                <a:cs typeface="Times New Roman" panose="02020603050405020304" pitchFamily="18" charset="0"/>
              </a:rPr>
              <a:t>厌倦的；</a:t>
            </a:r>
            <a:r>
              <a:rPr lang="en-US" altLang="zh-CN" sz="2200" dirty="0">
                <a:cs typeface="Times New Roman" panose="02020603050405020304" pitchFamily="18" charset="0"/>
              </a:rPr>
              <a:t>angry</a:t>
            </a:r>
            <a:r>
              <a:rPr lang="zh-CN" altLang="zh-CN" sz="2200" dirty="0">
                <a:cs typeface="Times New Roman" panose="02020603050405020304" pitchFamily="18" charset="0"/>
              </a:rPr>
              <a:t>生气的；</a:t>
            </a:r>
            <a:r>
              <a:rPr lang="en-US" altLang="zh-CN" sz="2200" dirty="0">
                <a:cs typeface="Times New Roman" panose="02020603050405020304" pitchFamily="18" charset="0"/>
              </a:rPr>
              <a:t>tired</a:t>
            </a:r>
            <a:r>
              <a:rPr lang="zh-CN" altLang="zh-CN" sz="2200" dirty="0">
                <a:cs typeface="Times New Roman" panose="02020603050405020304" pitchFamily="18" charset="0"/>
              </a:rPr>
              <a:t>累的</a:t>
            </a:r>
            <a:r>
              <a:rPr lang="en-US" altLang="zh-CN" sz="2200" u="wavy" dirty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happy</a:t>
            </a:r>
            <a:r>
              <a:rPr lang="zh-CN" altLang="zh-CN" sz="2200" u="wavy" dirty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高兴的</a:t>
            </a:r>
            <a:r>
              <a:rPr lang="zh-CN" altLang="zh-CN" sz="2200" dirty="0">
                <a:cs typeface="Times New Roman" panose="02020603050405020304" pitchFamily="18" charset="0"/>
              </a:rPr>
              <a:t>。根据上文可知，雷经常使用</a:t>
            </a:r>
            <a:r>
              <a:rPr lang="zh-CN" altLang="zh-CN" sz="2200" dirty="0" smtClean="0">
                <a:cs typeface="Times New Roman" panose="02020603050405020304" pitchFamily="18" charset="0"/>
              </a:rPr>
              <a:t>平板</a:t>
            </a:r>
            <a:r>
              <a:rPr lang="zh-CN" altLang="zh-CN" sz="2200" dirty="0">
                <a:cs typeface="Times New Roman" panose="02020603050405020304" pitchFamily="18" charset="0"/>
              </a:rPr>
              <a:t>电脑，所以泰格知</a:t>
            </a:r>
            <a:r>
              <a:rPr lang="zh-CN" altLang="zh-CN" sz="2200" dirty="0" smtClean="0">
                <a:cs typeface="Times New Roman" panose="02020603050405020304" pitchFamily="18" charset="0"/>
              </a:rPr>
              <a:t>道</a:t>
            </a:r>
            <a:endParaRPr lang="en-US" altLang="zh-CN" sz="2200" dirty="0" smtClean="0"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en-US" altLang="zh-CN" sz="1500" dirty="0"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200" dirty="0" smtClean="0">
                <a:cs typeface="Times New Roman" panose="02020603050405020304" pitchFamily="18" charset="0"/>
              </a:rPr>
              <a:t>平</a:t>
            </a:r>
            <a:r>
              <a:rPr lang="zh-CN" altLang="zh-CN" sz="2200" dirty="0">
                <a:cs typeface="Times New Roman" panose="02020603050405020304" pitchFamily="18" charset="0"/>
              </a:rPr>
              <a:t>板电脑会让主人感到高兴。故选</a:t>
            </a:r>
            <a:r>
              <a:rPr lang="en-US" altLang="zh-CN" sz="2200" dirty="0">
                <a:cs typeface="Times New Roman" panose="02020603050405020304" pitchFamily="18" charset="0"/>
              </a:rPr>
              <a:t>D</a:t>
            </a:r>
            <a:r>
              <a:rPr lang="zh-CN" altLang="zh-CN" sz="2200" dirty="0"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/>
          <a:srcRect t="5568"/>
          <a:stretch/>
        </p:blipFill>
        <p:spPr>
          <a:xfrm>
            <a:off x="3790950" y="5661248"/>
            <a:ext cx="540459" cy="423862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360703" y="5654223"/>
            <a:ext cx="707733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200">
                <a:solidFill>
                  <a:srgbClr val="00B0F0"/>
                </a:solidFill>
              </a:rPr>
              <a:t>happily</a:t>
            </a:r>
            <a:r>
              <a:rPr lang="zh-CN" altLang="en-US" sz="220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是副词</a:t>
            </a:r>
            <a:r>
              <a:rPr lang="zh-CN" altLang="en-US" sz="2200">
                <a:solidFill>
                  <a:srgbClr val="00B0F0"/>
                </a:solidFill>
              </a:rPr>
              <a:t>, </a:t>
            </a:r>
            <a:r>
              <a:rPr lang="zh-CN" altLang="en-US" sz="2200" smtClean="0">
                <a:solidFill>
                  <a:srgbClr val="00B0F0"/>
                </a:solidFill>
              </a:rPr>
              <a:t> happines</a:t>
            </a:r>
            <a:r>
              <a:rPr lang="en-US" altLang="zh-CN" sz="2200" smtClean="0">
                <a:solidFill>
                  <a:srgbClr val="00B0F0"/>
                </a:solidFill>
              </a:rPr>
              <a:t>s</a:t>
            </a:r>
            <a:r>
              <a:rPr lang="zh-CN" altLang="en-US" sz="2200" smtClean="0">
                <a:solidFill>
                  <a:srgbClr val="00B0F0"/>
                </a:solidFill>
              </a:rPr>
              <a:t> </a:t>
            </a:r>
            <a:r>
              <a:rPr lang="zh-CN" altLang="en-US" sz="220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</a:t>
            </a:r>
            <a:r>
              <a:rPr lang="zh-CN" altLang="en-US" sz="2200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名词</a:t>
            </a:r>
            <a:endParaRPr lang="zh-CN" altLang="en-US" sz="2200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33060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11616"/>
            <a:ext cx="11485848" cy="3586366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first story is from Ray. “My cat, Tiger,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when I use my iPad because it takes my attention away from him. One year, I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home and was on the floor for 16 hours. During the time, I was unable to move and couldn’t get to the phone to call for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Tiger stayed by my side until he disappeared under my bed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‘What’s he up to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I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To my surprise, he started to push something towards me. It was my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knew that it made me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 he probably didn’t know what it was. Thanks to Tiger, I was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talk with my friend through the iPad who helped call my doctor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 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238100"/>
            <a:ext cx="11485848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589338" algn="l"/>
                <a:tab pos="10171113" algn="l"/>
              </a:tabLst>
            </a:pP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sure	B. ready                     C. able                        D. right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58874" y="4336226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smtClean="0"/>
              <a:t>C</a:t>
            </a:r>
            <a:endParaRPr lang="zh-CN" altLang="en-US" sz="2200"/>
          </a:p>
        </p:txBody>
      </p:sp>
      <p:sp>
        <p:nvSpPr>
          <p:cNvPr id="6" name="矩形 5"/>
          <p:cNvSpPr/>
          <p:nvPr/>
        </p:nvSpPr>
        <p:spPr>
          <a:xfrm>
            <a:off x="360854" y="4716518"/>
            <a:ext cx="11485848" cy="1551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sz="2200" dirty="0">
                <a:cs typeface="Times New Roman" panose="02020603050405020304" pitchFamily="18" charset="0"/>
              </a:rPr>
              <a:t>[</a:t>
            </a:r>
            <a:r>
              <a:rPr lang="zh-CN" altLang="zh-CN" sz="22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dirty="0">
                <a:cs typeface="Times New Roman" panose="02020603050405020304" pitchFamily="18" charset="0"/>
              </a:rPr>
              <a:t>]</a:t>
            </a:r>
            <a:r>
              <a:rPr lang="zh-CN" altLang="zh-CN" sz="2200" dirty="0">
                <a:cs typeface="Times New Roman" panose="02020603050405020304" pitchFamily="18" charset="0"/>
              </a:rPr>
              <a:t>考查形容词辨析。句意：多亏了泰格，我才能通过平板电脑和我的朋友聊天，他帮我打电话给医生。</a:t>
            </a:r>
            <a:r>
              <a:rPr lang="en-US" altLang="zh-CN" sz="2200" dirty="0">
                <a:cs typeface="Times New Roman" panose="02020603050405020304" pitchFamily="18" charset="0"/>
              </a:rPr>
              <a:t> sure</a:t>
            </a:r>
            <a:r>
              <a:rPr lang="zh-CN" altLang="zh-CN" sz="2200" dirty="0">
                <a:cs typeface="Times New Roman" panose="02020603050405020304" pitchFamily="18" charset="0"/>
              </a:rPr>
              <a:t>肯定的；</a:t>
            </a:r>
            <a:r>
              <a:rPr lang="en-US" altLang="zh-CN" sz="2200" dirty="0">
                <a:cs typeface="Times New Roman" panose="02020603050405020304" pitchFamily="18" charset="0"/>
              </a:rPr>
              <a:t>ready</a:t>
            </a:r>
            <a:r>
              <a:rPr lang="zh-CN" altLang="zh-CN" sz="2200" dirty="0">
                <a:cs typeface="Times New Roman" panose="02020603050405020304" pitchFamily="18" charset="0"/>
              </a:rPr>
              <a:t>准备好的；</a:t>
            </a:r>
            <a:r>
              <a:rPr lang="en-US" altLang="zh-CN" sz="2200" dirty="0">
                <a:cs typeface="Times New Roman" panose="02020603050405020304" pitchFamily="18" charset="0"/>
              </a:rPr>
              <a:t>able</a:t>
            </a:r>
            <a:r>
              <a:rPr lang="zh-CN" altLang="zh-CN" sz="2200" dirty="0">
                <a:cs typeface="Times New Roman" panose="02020603050405020304" pitchFamily="18" charset="0"/>
              </a:rPr>
              <a:t>能够的；</a:t>
            </a:r>
            <a:r>
              <a:rPr lang="en-US" altLang="zh-CN" sz="2200" dirty="0">
                <a:cs typeface="Times New Roman" panose="02020603050405020304" pitchFamily="18" charset="0"/>
              </a:rPr>
              <a:t>right</a:t>
            </a:r>
            <a:r>
              <a:rPr lang="zh-CN" altLang="zh-CN" sz="2200" dirty="0">
                <a:cs typeface="Times New Roman" panose="02020603050405020304" pitchFamily="18" charset="0"/>
              </a:rPr>
              <a:t>正确的。根据</a:t>
            </a:r>
            <a:r>
              <a:rPr lang="en-US" altLang="zh-CN" sz="2200" dirty="0">
                <a:cs typeface="Times New Roman" panose="02020603050405020304" pitchFamily="18" charset="0"/>
              </a:rPr>
              <a:t>“to talk with my friend through the iPad”</a:t>
            </a:r>
            <a:r>
              <a:rPr lang="zh-CN" altLang="zh-CN" sz="2200" dirty="0">
                <a:cs typeface="Times New Roman" panose="02020603050405020304" pitchFamily="18" charset="0"/>
              </a:rPr>
              <a:t>可知，雷因为泰格的帮助而能够与朋友通话。故选</a:t>
            </a:r>
            <a:r>
              <a:rPr lang="en-US" altLang="zh-CN" sz="2200" dirty="0">
                <a:cs typeface="Times New Roman" panose="02020603050405020304" pitchFamily="18" charset="0"/>
              </a:rPr>
              <a:t>C</a:t>
            </a:r>
            <a:r>
              <a:rPr lang="zh-CN" altLang="zh-CN" sz="2200" dirty="0"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6107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8638"/>
            <a:ext cx="11485848" cy="3161315"/>
          </a:xfrm>
        </p:spPr>
        <p:txBody>
          <a:bodyPr/>
          <a:lstStyle/>
          <a:p>
            <a:pPr indent="715963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second story is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Colin. “Years ago, I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wild ‘Mum’ cockatoo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凤头鹦鹉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the side of the road and kept it in a big cage in the garden. She lost one of her wings, so it was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her to return to the wild. Soon, two wild cockatoos came. As the ‘Mum’ cockatoo couldn’t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‘Dad’ cockatoo and ‘Baby’ cockatoo visited her every afternoon.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‘Dad’ cockatoo built a home in the tree nearby. The family stayed together again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844231"/>
            <a:ext cx="11485848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122738" algn="l"/>
                <a:tab pos="6996113" algn="l"/>
              </a:tabLst>
            </a:pP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from	B. about          	C. with		 D. to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7882" y="3970560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smtClean="0"/>
              <a:t>A</a:t>
            </a:r>
            <a:endParaRPr lang="zh-CN" altLang="en-US" sz="2600"/>
          </a:p>
        </p:txBody>
      </p:sp>
      <p:sp>
        <p:nvSpPr>
          <p:cNvPr id="6" name="矩形 5"/>
          <p:cNvSpPr/>
          <p:nvPr/>
        </p:nvSpPr>
        <p:spPr>
          <a:xfrm>
            <a:off x="360854" y="4419860"/>
            <a:ext cx="11485848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dirty="0">
                <a:cs typeface="Times New Roman" panose="02020603050405020304" pitchFamily="18" charset="0"/>
              </a:rPr>
              <a:t>[</a:t>
            </a:r>
            <a:r>
              <a:rPr lang="zh-CN" altLang="zh-CN" sz="26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dirty="0">
                <a:cs typeface="Times New Roman" panose="02020603050405020304" pitchFamily="18" charset="0"/>
              </a:rPr>
              <a:t>]</a:t>
            </a:r>
            <a:r>
              <a:rPr lang="zh-CN" altLang="zh-CN" sz="2600" dirty="0">
                <a:cs typeface="Times New Roman" panose="02020603050405020304" pitchFamily="18" charset="0"/>
              </a:rPr>
              <a:t>考查介词辨析。句意：第二个故事来自科林。</a:t>
            </a:r>
            <a:r>
              <a:rPr lang="en-US" altLang="zh-CN" sz="2600" dirty="0">
                <a:cs typeface="Times New Roman" panose="02020603050405020304" pitchFamily="18" charset="0"/>
              </a:rPr>
              <a:t>from</a:t>
            </a:r>
            <a:r>
              <a:rPr lang="zh-CN" altLang="zh-CN" sz="2600" dirty="0">
                <a:cs typeface="Times New Roman" panose="02020603050405020304" pitchFamily="18" charset="0"/>
              </a:rPr>
              <a:t>从；</a:t>
            </a:r>
            <a:r>
              <a:rPr lang="en-US" altLang="zh-CN" sz="2600" dirty="0">
                <a:cs typeface="Times New Roman" panose="02020603050405020304" pitchFamily="18" charset="0"/>
              </a:rPr>
              <a:t>about</a:t>
            </a:r>
            <a:r>
              <a:rPr lang="zh-CN" altLang="zh-CN" sz="2600" dirty="0">
                <a:cs typeface="Times New Roman" panose="02020603050405020304" pitchFamily="18" charset="0"/>
              </a:rPr>
              <a:t>关于；</a:t>
            </a:r>
            <a:r>
              <a:rPr lang="en-US" altLang="zh-CN" sz="2600" dirty="0">
                <a:cs typeface="Times New Roman" panose="02020603050405020304" pitchFamily="18" charset="0"/>
              </a:rPr>
              <a:t>with</a:t>
            </a:r>
            <a:r>
              <a:rPr lang="zh-CN" altLang="zh-CN" sz="2600" dirty="0">
                <a:cs typeface="Times New Roman" panose="02020603050405020304" pitchFamily="18" charset="0"/>
              </a:rPr>
              <a:t>和</a:t>
            </a:r>
            <a:r>
              <a:rPr lang="en-US" altLang="zh-CN" sz="2600" dirty="0">
                <a:latin typeface="+mn-ea"/>
                <a:ea typeface="+mn-ea"/>
                <a:cs typeface="Times New Roman" panose="02020603050405020304" pitchFamily="18" charset="0"/>
              </a:rPr>
              <a:t>……</a:t>
            </a:r>
            <a:r>
              <a:rPr lang="zh-CN" altLang="zh-CN" sz="2600" dirty="0">
                <a:cs typeface="Times New Roman" panose="02020603050405020304" pitchFamily="18" charset="0"/>
              </a:rPr>
              <a:t>一起；</a:t>
            </a:r>
            <a:r>
              <a:rPr lang="en-US" altLang="zh-CN" sz="2600" dirty="0">
                <a:cs typeface="Times New Roman" panose="02020603050405020304" pitchFamily="18" charset="0"/>
              </a:rPr>
              <a:t>to</a:t>
            </a:r>
            <a:r>
              <a:rPr lang="zh-CN" altLang="zh-CN" sz="2600" dirty="0">
                <a:cs typeface="Times New Roman" panose="02020603050405020304" pitchFamily="18" charset="0"/>
              </a:rPr>
              <a:t>到。此处指故事来自科林，应用介词</a:t>
            </a:r>
            <a:r>
              <a:rPr lang="en-US" altLang="zh-CN" sz="2600" dirty="0">
                <a:cs typeface="Times New Roman" panose="02020603050405020304" pitchFamily="18" charset="0"/>
              </a:rPr>
              <a:t>from</a:t>
            </a:r>
            <a:r>
              <a:rPr lang="zh-CN" altLang="zh-CN" sz="2600" dirty="0">
                <a:cs typeface="Times New Roman" panose="02020603050405020304" pitchFamily="18" charset="0"/>
              </a:rPr>
              <a:t>。故选</a:t>
            </a:r>
            <a:r>
              <a:rPr lang="en-US" altLang="zh-CN" sz="2600" dirty="0">
                <a:cs typeface="Times New Roman" panose="02020603050405020304" pitchFamily="18" charset="0"/>
              </a:rPr>
              <a:t>A</a:t>
            </a:r>
            <a:r>
              <a:rPr lang="zh-CN" altLang="zh-CN" sz="2600" dirty="0"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9306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8638"/>
            <a:ext cx="11485848" cy="3161315"/>
          </a:xfrm>
        </p:spPr>
        <p:txBody>
          <a:bodyPr/>
          <a:lstStyle/>
          <a:p>
            <a:pPr indent="715963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second story is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Colin. “Years ago, I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wild ‘Mum’ cockatoo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凤头鹦鹉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the side of the road and kept it in a big cage in the garden. She lost one of her wings, so it was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her to return to the wild. Soon, two wild cockatoos came. As the ‘Mum’ cockatoo couldn’t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‘Dad’ cockatoo and ‘Baby’ cockatoo visited her every afternoon.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‘Dad’ cockatoo built a home in the tree nearby. The family stayed together again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812480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941763" algn="l"/>
                <a:tab pos="5130800" algn="l"/>
                <a:tab pos="10171113" algn="l"/>
              </a:tabLst>
            </a:pP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11.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saw	B. bought                   C. saved              D . fed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4814" y="3917509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 smtClean="0"/>
              <a:t>C</a:t>
            </a:r>
            <a:endParaRPr lang="zh-CN" altLang="en-US" sz="2600" dirty="0"/>
          </a:p>
        </p:txBody>
      </p:sp>
      <p:sp>
        <p:nvSpPr>
          <p:cNvPr id="6" name="矩形 5"/>
          <p:cNvSpPr/>
          <p:nvPr/>
        </p:nvSpPr>
        <p:spPr>
          <a:xfrm>
            <a:off x="360854" y="4381990"/>
            <a:ext cx="11485848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dirty="0">
                <a:cs typeface="Times New Roman" panose="02020603050405020304" pitchFamily="18" charset="0"/>
              </a:rPr>
              <a:t>[</a:t>
            </a:r>
            <a:r>
              <a:rPr lang="zh-CN" altLang="zh-CN" sz="26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dirty="0">
                <a:cs typeface="Times New Roman" panose="02020603050405020304" pitchFamily="18" charset="0"/>
              </a:rPr>
              <a:t>]</a:t>
            </a:r>
            <a:r>
              <a:rPr lang="zh-CN" altLang="zh-CN" sz="2600" dirty="0">
                <a:cs typeface="Times New Roman" panose="02020603050405020304" pitchFamily="18" charset="0"/>
              </a:rPr>
              <a:t>考查动词辨析。句意：几年前，我从路边救了一只野生的</a:t>
            </a:r>
            <a:r>
              <a:rPr lang="en-US" altLang="zh-CN" sz="2600" dirty="0">
                <a:latin typeface="+mn-ea"/>
                <a:ea typeface="+mn-ea"/>
                <a:cs typeface="Times New Roman" panose="02020603050405020304" pitchFamily="18" charset="0"/>
              </a:rPr>
              <a:t>“</a:t>
            </a:r>
            <a:r>
              <a:rPr lang="zh-CN" altLang="zh-CN" sz="2600" dirty="0">
                <a:cs typeface="Times New Roman" panose="02020603050405020304" pitchFamily="18" charset="0"/>
              </a:rPr>
              <a:t>母</a:t>
            </a:r>
            <a:r>
              <a:rPr lang="en-US" altLang="zh-CN" sz="2600" dirty="0">
                <a:latin typeface="+mn-ea"/>
                <a:ea typeface="+mn-ea"/>
                <a:cs typeface="Times New Roman" panose="02020603050405020304" pitchFamily="18" charset="0"/>
              </a:rPr>
              <a:t>”</a:t>
            </a:r>
            <a:r>
              <a:rPr lang="zh-CN" altLang="zh-CN" sz="2600" dirty="0">
                <a:cs typeface="Times New Roman" panose="02020603050405020304" pitchFamily="18" charset="0"/>
              </a:rPr>
              <a:t>凤头鹦鹉，把它关在花园里的一个大笼子里</a:t>
            </a:r>
            <a:r>
              <a:rPr lang="zh-CN" altLang="zh-CN" sz="2600" spc="-100" dirty="0">
                <a:cs typeface="Times New Roman" panose="02020603050405020304" pitchFamily="18" charset="0"/>
              </a:rPr>
              <a:t>。</a:t>
            </a:r>
            <a:r>
              <a:rPr lang="en-US" altLang="zh-CN" sz="2600" spc="-100" dirty="0">
                <a:cs typeface="Times New Roman" panose="02020603050405020304" pitchFamily="18" charset="0"/>
              </a:rPr>
              <a:t>see</a:t>
            </a:r>
            <a:r>
              <a:rPr lang="zh-CN" altLang="zh-CN" sz="2600" spc="-100" dirty="0">
                <a:cs typeface="Times New Roman" panose="02020603050405020304" pitchFamily="18" charset="0"/>
              </a:rPr>
              <a:t>看见；</a:t>
            </a:r>
            <a:r>
              <a:rPr lang="en-US" altLang="zh-CN" sz="2600" spc="-100" dirty="0">
                <a:cs typeface="Times New Roman" panose="02020603050405020304" pitchFamily="18" charset="0"/>
              </a:rPr>
              <a:t>buy</a:t>
            </a:r>
            <a:r>
              <a:rPr lang="zh-CN" altLang="zh-CN" sz="2600" spc="-100" dirty="0">
                <a:cs typeface="Times New Roman" panose="02020603050405020304" pitchFamily="18" charset="0"/>
              </a:rPr>
              <a:t>买；</a:t>
            </a:r>
            <a:r>
              <a:rPr lang="en-US" altLang="zh-CN" sz="2600" spc="-100" dirty="0">
                <a:cs typeface="Times New Roman" panose="02020603050405020304" pitchFamily="18" charset="0"/>
              </a:rPr>
              <a:t> save</a:t>
            </a:r>
            <a:r>
              <a:rPr lang="zh-CN" altLang="zh-CN" sz="2600" spc="-100" dirty="0">
                <a:cs typeface="Times New Roman" panose="02020603050405020304" pitchFamily="18" charset="0"/>
              </a:rPr>
              <a:t>救助；</a:t>
            </a:r>
            <a:r>
              <a:rPr lang="en-US" altLang="zh-CN" sz="2600" spc="-100" dirty="0">
                <a:cs typeface="Times New Roman" panose="02020603050405020304" pitchFamily="18" charset="0"/>
              </a:rPr>
              <a:t> feed</a:t>
            </a:r>
            <a:r>
              <a:rPr lang="zh-CN" altLang="zh-CN" sz="2600" spc="-100" dirty="0">
                <a:cs typeface="Times New Roman" panose="02020603050405020304" pitchFamily="18" charset="0"/>
              </a:rPr>
              <a:t>喂养。根据</a:t>
            </a:r>
            <a:r>
              <a:rPr lang="en-US" altLang="zh-CN" sz="2600" spc="-100" dirty="0">
                <a:cs typeface="Times New Roman" panose="02020603050405020304" pitchFamily="18" charset="0"/>
              </a:rPr>
              <a:t>“She lost one of her wings”</a:t>
            </a:r>
            <a:r>
              <a:rPr lang="zh-CN" altLang="zh-CN" sz="2600" spc="-100" dirty="0">
                <a:cs typeface="Times New Roman" panose="02020603050405020304" pitchFamily="18" charset="0"/>
              </a:rPr>
              <a:t>可知，科林救助了这只鹦鹉。</a:t>
            </a:r>
            <a:r>
              <a:rPr lang="zh-CN" altLang="zh-CN" sz="2600" spc="-100" dirty="0" smtClean="0">
                <a:cs typeface="Times New Roman" panose="02020603050405020304" pitchFamily="18" charset="0"/>
              </a:rPr>
              <a:t>故选</a:t>
            </a:r>
            <a:r>
              <a:rPr lang="en-US" altLang="zh-CN" sz="2600" spc="-100" dirty="0">
                <a:cs typeface="Times New Roman" panose="02020603050405020304" pitchFamily="18" charset="0"/>
              </a:rPr>
              <a:t>C</a:t>
            </a:r>
            <a:r>
              <a:rPr lang="zh-CN" altLang="zh-CN" sz="2600" spc="-100" dirty="0">
                <a:cs typeface="Times New Roman" panose="02020603050405020304" pitchFamily="18" charset="0"/>
              </a:rPr>
              <a:t>。</a:t>
            </a:r>
            <a:endParaRPr lang="zh-CN" altLang="zh-CN" sz="2600" spc="-1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440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05508"/>
            <a:ext cx="11485848" cy="2925224"/>
          </a:xfrm>
        </p:spPr>
        <p:txBody>
          <a:bodyPr/>
          <a:lstStyle/>
          <a:p>
            <a:pPr indent="715963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second story is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Colin. “Years ago, I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wild ‘Mum’ cockatoo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凤头鹦鹉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the side of the road and kept it in a big cage in the garden. She lost one of her wings, so it was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her to return to the wild. Soon, two wild cockatoos came. As the ‘Mum’ cockatoo couldn’t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‘Dad’ cockatoo and ‘Baby’ cockatoo visited her every afternoon.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‘Dad’ cockatoo built a home in the tree nearby. The family stayed together again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553437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476500" algn="l"/>
                <a:tab pos="3770313" algn="l"/>
                <a:tab pos="654685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12.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easy	B. impossible	C. possible	     D. lucky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366302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sz="2400" dirty="0"/>
          </a:p>
        </p:txBody>
      </p:sp>
      <p:sp>
        <p:nvSpPr>
          <p:cNvPr id="6" name="矩形 5"/>
          <p:cNvSpPr/>
          <p:nvPr/>
        </p:nvSpPr>
        <p:spPr>
          <a:xfrm>
            <a:off x="326350" y="4145012"/>
            <a:ext cx="11567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考查形容词辨析。句意：她失去了一只翅膀，所以她要回到野外是不可能的。</a:t>
            </a:r>
            <a:r>
              <a:rPr lang="en-US" altLang="zh-CN" sz="2400" dirty="0">
                <a:cs typeface="Times New Roman" panose="02020603050405020304" pitchFamily="18" charset="0"/>
              </a:rPr>
              <a:t>easy</a:t>
            </a:r>
            <a:r>
              <a:rPr lang="zh-CN" altLang="zh-CN" sz="2400" dirty="0">
                <a:cs typeface="Times New Roman" panose="02020603050405020304" pitchFamily="18" charset="0"/>
              </a:rPr>
              <a:t>容易的； </a:t>
            </a:r>
            <a:r>
              <a:rPr lang="en-US" altLang="zh-CN" sz="2400" u="wavy" dirty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impossible</a:t>
            </a:r>
            <a:r>
              <a:rPr lang="zh-CN" altLang="zh-CN" sz="2400" u="wavy" dirty="0" smtClean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不可能</a:t>
            </a:r>
            <a:r>
              <a:rPr lang="zh-CN" altLang="zh-CN" sz="2400" u="wavy" dirty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的</a:t>
            </a:r>
            <a:r>
              <a:rPr lang="zh-CN" altLang="zh-CN" sz="2400" dirty="0">
                <a:cs typeface="Times New Roman" panose="02020603050405020304" pitchFamily="18" charset="0"/>
              </a:rPr>
              <a:t>；</a:t>
            </a:r>
            <a:r>
              <a:rPr lang="en-US" altLang="zh-CN" sz="2400" dirty="0">
                <a:cs typeface="Times New Roman" panose="02020603050405020304" pitchFamily="18" charset="0"/>
              </a:rPr>
              <a:t> </a:t>
            </a:r>
            <a:r>
              <a:rPr lang="en-US" altLang="zh-CN" sz="2400" dirty="0" smtClean="0">
                <a:cs typeface="Times New Roman" panose="02020603050405020304" pitchFamily="18" charset="0"/>
              </a:rPr>
              <a:t>possible</a:t>
            </a:r>
            <a:r>
              <a:rPr lang="zh-CN" altLang="zh-CN" sz="2400" dirty="0">
                <a:cs typeface="Times New Roman" panose="02020603050405020304" pitchFamily="18" charset="0"/>
              </a:rPr>
              <a:t>可能的；</a:t>
            </a:r>
            <a:r>
              <a:rPr lang="en-US" altLang="zh-CN" sz="2400" dirty="0">
                <a:cs typeface="Times New Roman" panose="02020603050405020304" pitchFamily="18" charset="0"/>
              </a:rPr>
              <a:t> lucky</a:t>
            </a:r>
            <a:r>
              <a:rPr lang="zh-CN" altLang="zh-CN" sz="2400" dirty="0">
                <a:cs typeface="Times New Roman" panose="02020603050405020304" pitchFamily="18" charset="0"/>
              </a:rPr>
              <a:t>幸运的。根据</a:t>
            </a:r>
            <a:r>
              <a:rPr lang="en-US" altLang="zh-CN" sz="2400" dirty="0">
                <a:cs typeface="Times New Roman" panose="02020603050405020304" pitchFamily="18" charset="0"/>
              </a:rPr>
              <a:t>“She lost </a:t>
            </a:r>
            <a:endParaRPr lang="en-US" altLang="zh-CN" sz="2400" dirty="0" smtClean="0"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en-US" altLang="zh-CN" sz="2400" dirty="0"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 smtClean="0">
                <a:cs typeface="Times New Roman" panose="02020603050405020304" pitchFamily="18" charset="0"/>
              </a:rPr>
              <a:t>one </a:t>
            </a:r>
            <a:r>
              <a:rPr lang="en-US" altLang="zh-CN" sz="2400" dirty="0">
                <a:cs typeface="Times New Roman" panose="02020603050405020304" pitchFamily="18" charset="0"/>
              </a:rPr>
              <a:t>of her wings”</a:t>
            </a:r>
            <a:r>
              <a:rPr lang="zh-CN" altLang="zh-CN" sz="2400" dirty="0">
                <a:cs typeface="Times New Roman" panose="02020603050405020304" pitchFamily="18" charset="0"/>
              </a:rPr>
              <a:t>可知，</a:t>
            </a:r>
            <a:r>
              <a:rPr lang="en-US" altLang="zh-CN" sz="2400" dirty="0"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cs typeface="Times New Roman" panose="02020603050405020304" pitchFamily="18" charset="0"/>
              </a:rPr>
              <a:t>母</a:t>
            </a:r>
            <a:r>
              <a:rPr lang="en-US" altLang="zh-CN" sz="2400" dirty="0"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鹦鹉无法回到野外。故选</a:t>
            </a:r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897242" y="5299174"/>
            <a:ext cx="63367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rgbClr val="00B0F0"/>
                </a:solidFill>
              </a:rPr>
              <a:t>im</a:t>
            </a:r>
            <a:r>
              <a:rPr lang="zh-CN" altLang="en-US" sz="2400" dirty="0">
                <a:solidFill>
                  <a:srgbClr val="00B0F0"/>
                </a:solidFill>
              </a:rPr>
              <a:t>-</a:t>
            </a:r>
            <a:r>
              <a:rPr lang="zh-CN" altLang="en-US" sz="2400" dirty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</a:t>
            </a:r>
            <a:r>
              <a:rPr lang="zh-CN" altLang="en-US" sz="2400" dirty="0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表示</a:t>
            </a:r>
            <a:r>
              <a:rPr lang="zh-CN" altLang="en-US" sz="2400" dirty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否定意义的前缀</a:t>
            </a:r>
            <a:r>
              <a:rPr lang="zh-CN" altLang="en-US" sz="2400" dirty="0">
                <a:solidFill>
                  <a:srgbClr val="00B0F0"/>
                </a:solidFill>
              </a:rPr>
              <a:t>。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3142878" y="5207880"/>
            <a:ext cx="763663" cy="519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358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8638"/>
            <a:ext cx="11485848" cy="3161315"/>
          </a:xfrm>
        </p:spPr>
        <p:txBody>
          <a:bodyPr/>
          <a:lstStyle/>
          <a:p>
            <a:pPr indent="715963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second story is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Colin. “Years ago, I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wild ‘Mum’ cockatoo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凤头鹦鹉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the side of the road and kept it in a big cage in the garden. She lost one of her wings, so it was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her to return to the wild. Soon, two wild cockatoos came. As the ‘Mum’ cockatoo couldn’t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‘Dad’ cockatoo and ‘Baby’ cockatoo visited her every afternoon.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‘Dad’ cockatoo built a home in the tree nearby. The family stayed together again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853056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130800" algn="l"/>
                <a:tab pos="8609013" algn="l"/>
              </a:tabLst>
            </a:pP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13.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eat                     B. move                 C. live	D. fly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3957900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 smtClean="0"/>
              <a:t>D</a:t>
            </a:r>
            <a:endParaRPr lang="zh-CN" altLang="en-US" sz="2600" dirty="0"/>
          </a:p>
        </p:txBody>
      </p:sp>
      <p:sp>
        <p:nvSpPr>
          <p:cNvPr id="6" name="矩形 5"/>
          <p:cNvSpPr/>
          <p:nvPr/>
        </p:nvSpPr>
        <p:spPr>
          <a:xfrm>
            <a:off x="334566" y="4409052"/>
            <a:ext cx="11512136" cy="1816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sz="2600" dirty="0">
                <a:cs typeface="Times New Roman" panose="02020603050405020304" pitchFamily="18" charset="0"/>
              </a:rPr>
              <a:t>[</a:t>
            </a:r>
            <a:r>
              <a:rPr lang="zh-CN" altLang="zh-CN" sz="26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dirty="0">
                <a:cs typeface="Times New Roman" panose="02020603050405020304" pitchFamily="18" charset="0"/>
              </a:rPr>
              <a:t>]</a:t>
            </a:r>
            <a:r>
              <a:rPr lang="zh-CN" altLang="zh-CN" sz="2600" dirty="0">
                <a:cs typeface="Times New Roman" panose="02020603050405020304" pitchFamily="18" charset="0"/>
              </a:rPr>
              <a:t>考查动词辨析。句意：由于</a:t>
            </a:r>
            <a:r>
              <a:rPr lang="en-US" altLang="zh-CN" sz="2600" dirty="0"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600" dirty="0">
                <a:cs typeface="Times New Roman" panose="02020603050405020304" pitchFamily="18" charset="0"/>
              </a:rPr>
              <a:t>母</a:t>
            </a:r>
            <a:r>
              <a:rPr lang="en-US" altLang="zh-CN" sz="2600" dirty="0"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600" dirty="0">
                <a:cs typeface="Times New Roman" panose="02020603050405020304" pitchFamily="18" charset="0"/>
              </a:rPr>
              <a:t>鹦鹉不能飞，所以</a:t>
            </a:r>
            <a:r>
              <a:rPr lang="en-US" altLang="zh-CN" sz="2600" dirty="0"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600" dirty="0">
                <a:cs typeface="Times New Roman" panose="02020603050405020304" pitchFamily="18" charset="0"/>
              </a:rPr>
              <a:t>公</a:t>
            </a:r>
            <a:r>
              <a:rPr lang="en-US" altLang="zh-CN" sz="2600" dirty="0"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600" dirty="0">
                <a:cs typeface="Times New Roman" panose="02020603050405020304" pitchFamily="18" charset="0"/>
              </a:rPr>
              <a:t>鹦鹉和</a:t>
            </a:r>
            <a:r>
              <a:rPr lang="en-US" altLang="zh-CN" sz="2600" dirty="0"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600" dirty="0">
                <a:cs typeface="Times New Roman" panose="02020603050405020304" pitchFamily="18" charset="0"/>
              </a:rPr>
              <a:t>小</a:t>
            </a:r>
            <a:r>
              <a:rPr lang="en-US" altLang="zh-CN" sz="2600" dirty="0"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600" dirty="0">
                <a:cs typeface="Times New Roman" panose="02020603050405020304" pitchFamily="18" charset="0"/>
              </a:rPr>
              <a:t>鹦鹉每天下午都来看望她。</a:t>
            </a:r>
            <a:r>
              <a:rPr lang="en-US" altLang="zh-CN" sz="2600" dirty="0">
                <a:cs typeface="Times New Roman" panose="02020603050405020304" pitchFamily="18" charset="0"/>
              </a:rPr>
              <a:t>eat</a:t>
            </a:r>
            <a:r>
              <a:rPr lang="zh-CN" altLang="zh-CN" sz="2600" dirty="0">
                <a:cs typeface="Times New Roman" panose="02020603050405020304" pitchFamily="18" charset="0"/>
              </a:rPr>
              <a:t>吃； </a:t>
            </a:r>
            <a:r>
              <a:rPr lang="en-US" altLang="zh-CN" sz="2600" dirty="0">
                <a:cs typeface="Times New Roman" panose="02020603050405020304" pitchFamily="18" charset="0"/>
              </a:rPr>
              <a:t>move</a:t>
            </a:r>
            <a:r>
              <a:rPr lang="zh-CN" altLang="zh-CN" sz="2600" dirty="0">
                <a:cs typeface="Times New Roman" panose="02020603050405020304" pitchFamily="18" charset="0"/>
              </a:rPr>
              <a:t>移动；</a:t>
            </a:r>
            <a:r>
              <a:rPr lang="en-US" altLang="zh-CN" sz="2600" dirty="0">
                <a:cs typeface="Times New Roman" panose="02020603050405020304" pitchFamily="18" charset="0"/>
              </a:rPr>
              <a:t> live</a:t>
            </a:r>
            <a:r>
              <a:rPr lang="zh-CN" altLang="zh-CN" sz="2600" dirty="0">
                <a:cs typeface="Times New Roman" panose="02020603050405020304" pitchFamily="18" charset="0"/>
              </a:rPr>
              <a:t>住；</a:t>
            </a:r>
            <a:r>
              <a:rPr lang="en-US" altLang="zh-CN" sz="2600" dirty="0">
                <a:cs typeface="Times New Roman" panose="02020603050405020304" pitchFamily="18" charset="0"/>
              </a:rPr>
              <a:t> fly</a:t>
            </a:r>
            <a:r>
              <a:rPr lang="zh-CN" altLang="zh-CN" sz="2600" dirty="0">
                <a:cs typeface="Times New Roman" panose="02020603050405020304" pitchFamily="18" charset="0"/>
              </a:rPr>
              <a:t>飞。根据</a:t>
            </a:r>
            <a:r>
              <a:rPr lang="en-US" altLang="zh-CN" sz="2600" dirty="0">
                <a:cs typeface="Times New Roman" panose="02020603050405020304" pitchFamily="18" charset="0"/>
              </a:rPr>
              <a:t>“She lost one of her wings”</a:t>
            </a:r>
            <a:r>
              <a:rPr lang="zh-CN" altLang="zh-CN" sz="2600" dirty="0">
                <a:cs typeface="Times New Roman" panose="02020603050405020304" pitchFamily="18" charset="0"/>
              </a:rPr>
              <a:t>可知，</a:t>
            </a:r>
            <a:r>
              <a:rPr lang="en-US" altLang="zh-CN" sz="2600" dirty="0"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600" dirty="0">
                <a:cs typeface="Times New Roman" panose="02020603050405020304" pitchFamily="18" charset="0"/>
              </a:rPr>
              <a:t>母</a:t>
            </a:r>
            <a:r>
              <a:rPr lang="en-US" altLang="zh-CN" sz="2600" dirty="0"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600" dirty="0">
                <a:cs typeface="Times New Roman" panose="02020603050405020304" pitchFamily="18" charset="0"/>
              </a:rPr>
              <a:t>鹦鹉不能飞。故选</a:t>
            </a:r>
            <a:r>
              <a:rPr lang="en-US" altLang="zh-CN" sz="2600" dirty="0">
                <a:cs typeface="Times New Roman" panose="02020603050405020304" pitchFamily="18" charset="0"/>
              </a:rPr>
              <a:t>D</a:t>
            </a:r>
            <a:r>
              <a:rPr lang="zh-CN" altLang="zh-CN" sz="2600" dirty="0"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2374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3161315"/>
          </a:xfrm>
        </p:spPr>
        <p:txBody>
          <a:bodyPr/>
          <a:lstStyle/>
          <a:p>
            <a:pPr indent="715963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second story is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Colin. “Years ago, I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wild ‘Mum’ cockatoo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凤头鹦鹉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the side of the road and kept it in a big cage in the garden. She lost one of her wings, so it was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her to return to the wild. Soon, two wild cockatoos came. As the ‘Mum’ cockatoo couldn’t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‘Dad’ cockatoo and ‘Baby’ cockatoo visited her every afternoon.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‘Dad’ cockatoo built a home in the tree nearby. The family stayed together again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779119"/>
            <a:ext cx="11485848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459038" algn="l"/>
                <a:tab pos="4391025" algn="l"/>
                <a:tab pos="6815138" algn="l"/>
                <a:tab pos="10171113" algn="l"/>
              </a:tabLst>
            </a:pP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14.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In the end	B. First of all            C. At first        D. For example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3904215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smtClean="0"/>
              <a:t>A</a:t>
            </a:r>
            <a:endParaRPr lang="zh-CN" altLang="en-US" sz="2600"/>
          </a:p>
        </p:txBody>
      </p:sp>
      <p:sp>
        <p:nvSpPr>
          <p:cNvPr id="6" name="矩形 5"/>
          <p:cNvSpPr/>
          <p:nvPr/>
        </p:nvSpPr>
        <p:spPr>
          <a:xfrm>
            <a:off x="478582" y="4368630"/>
            <a:ext cx="11368120" cy="1750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sz="2500" dirty="0">
                <a:cs typeface="Times New Roman" panose="02020603050405020304" pitchFamily="18" charset="0"/>
              </a:rPr>
              <a:t>[</a:t>
            </a:r>
            <a:r>
              <a:rPr lang="zh-CN" altLang="zh-CN" sz="25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500" dirty="0">
                <a:cs typeface="Times New Roman" panose="02020603050405020304" pitchFamily="18" charset="0"/>
              </a:rPr>
              <a:t>]</a:t>
            </a:r>
            <a:r>
              <a:rPr lang="zh-CN" altLang="zh-CN" sz="2500" dirty="0">
                <a:cs typeface="Times New Roman" panose="02020603050405020304" pitchFamily="18" charset="0"/>
              </a:rPr>
              <a:t>考查介词短语辨析。句意：最后，</a:t>
            </a:r>
            <a:r>
              <a:rPr lang="en-US" altLang="zh-CN" sz="2500" dirty="0"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500" dirty="0">
                <a:cs typeface="Times New Roman" panose="02020603050405020304" pitchFamily="18" charset="0"/>
              </a:rPr>
              <a:t>公</a:t>
            </a:r>
            <a:r>
              <a:rPr lang="en-US" altLang="zh-CN" sz="2500" dirty="0"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500" dirty="0">
                <a:cs typeface="Times New Roman" panose="02020603050405020304" pitchFamily="18" charset="0"/>
              </a:rPr>
              <a:t>鹦鹉在附近的树上筑了一个巢。</a:t>
            </a:r>
            <a:r>
              <a:rPr lang="en-US" altLang="zh-CN" sz="2500" dirty="0">
                <a:cs typeface="Times New Roman" panose="02020603050405020304" pitchFamily="18" charset="0"/>
              </a:rPr>
              <a:t>in the end</a:t>
            </a:r>
            <a:r>
              <a:rPr lang="zh-CN" altLang="zh-CN" sz="2500" dirty="0">
                <a:cs typeface="Times New Roman" panose="02020603050405020304" pitchFamily="18" charset="0"/>
              </a:rPr>
              <a:t>最后；</a:t>
            </a:r>
            <a:r>
              <a:rPr lang="en-US" altLang="zh-CN" sz="2500" dirty="0">
                <a:cs typeface="Times New Roman" panose="02020603050405020304" pitchFamily="18" charset="0"/>
              </a:rPr>
              <a:t> first of all</a:t>
            </a:r>
            <a:r>
              <a:rPr lang="zh-CN" altLang="zh-CN" sz="2500" dirty="0">
                <a:cs typeface="Times New Roman" panose="02020603050405020304" pitchFamily="18" charset="0"/>
              </a:rPr>
              <a:t>首先</a:t>
            </a:r>
            <a:r>
              <a:rPr lang="zh-CN" altLang="zh-CN" sz="2500" dirty="0" smtClean="0">
                <a:cs typeface="Times New Roman" panose="02020603050405020304" pitchFamily="18" charset="0"/>
              </a:rPr>
              <a:t>；</a:t>
            </a:r>
            <a:r>
              <a:rPr lang="en-US" altLang="zh-CN" sz="2500" dirty="0" smtClean="0">
                <a:cs typeface="Times New Roman" panose="02020603050405020304" pitchFamily="18" charset="0"/>
              </a:rPr>
              <a:t>at </a:t>
            </a:r>
            <a:r>
              <a:rPr lang="en-US" altLang="zh-CN" sz="2500" dirty="0">
                <a:cs typeface="Times New Roman" panose="02020603050405020304" pitchFamily="18" charset="0"/>
              </a:rPr>
              <a:t>first</a:t>
            </a:r>
            <a:r>
              <a:rPr lang="zh-CN" altLang="zh-CN" sz="2500" dirty="0">
                <a:cs typeface="Times New Roman" panose="02020603050405020304" pitchFamily="18" charset="0"/>
              </a:rPr>
              <a:t>起初</a:t>
            </a:r>
            <a:r>
              <a:rPr lang="zh-CN" altLang="zh-CN" sz="2500" dirty="0" smtClean="0">
                <a:cs typeface="Times New Roman" panose="02020603050405020304" pitchFamily="18" charset="0"/>
              </a:rPr>
              <a:t>；</a:t>
            </a:r>
            <a:r>
              <a:rPr lang="en-US" altLang="zh-CN" sz="2500" dirty="0" smtClean="0">
                <a:cs typeface="Times New Roman" panose="02020603050405020304" pitchFamily="18" charset="0"/>
              </a:rPr>
              <a:t>for </a:t>
            </a:r>
            <a:r>
              <a:rPr lang="en-US" altLang="zh-CN" sz="2500" dirty="0">
                <a:cs typeface="Times New Roman" panose="02020603050405020304" pitchFamily="18" charset="0"/>
              </a:rPr>
              <a:t>example</a:t>
            </a:r>
            <a:r>
              <a:rPr lang="zh-CN" altLang="zh-CN" sz="2500" dirty="0">
                <a:cs typeface="Times New Roman" panose="02020603050405020304" pitchFamily="18" charset="0"/>
              </a:rPr>
              <a:t>例如。根据</a:t>
            </a:r>
            <a:r>
              <a:rPr lang="en-US" altLang="zh-CN" sz="2500" dirty="0">
                <a:cs typeface="Times New Roman" panose="02020603050405020304" pitchFamily="18" charset="0"/>
              </a:rPr>
              <a:t>“‘Dad’ cockatoo built a home in the tree nearby”</a:t>
            </a:r>
            <a:r>
              <a:rPr lang="zh-CN" altLang="zh-CN" sz="2500" dirty="0">
                <a:cs typeface="Times New Roman" panose="02020603050405020304" pitchFamily="18" charset="0"/>
              </a:rPr>
              <a:t>可知，这是最终的结果。故选</a:t>
            </a:r>
            <a:r>
              <a:rPr lang="en-US" altLang="zh-CN" sz="2500" dirty="0">
                <a:cs typeface="Times New Roman" panose="02020603050405020304" pitchFamily="18" charset="0"/>
              </a:rPr>
              <a:t>A</a:t>
            </a:r>
            <a:r>
              <a:rPr lang="zh-CN" altLang="zh-CN" sz="2500" dirty="0">
                <a:cs typeface="Times New Roman" panose="02020603050405020304" pitchFamily="18" charset="0"/>
              </a:rPr>
              <a:t>。</a:t>
            </a:r>
            <a:endParaRPr lang="zh-CN" altLang="zh-CN" sz="25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1999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53868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read the stories, don’t you think we should get along well with animals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Whether they are our pets or live in the wild, they have their feelings. We should respect every life in the world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67386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432050" algn="l"/>
                <a:tab pos="4122738" algn="l"/>
                <a:tab pos="6365875" algn="l"/>
                <a:tab pos="9058275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15.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Until	B. If	C. Before	D. After</a:t>
            </a:r>
            <a:endParaRPr lang="zh-CN" altLang="zh-CN" sz="2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279800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0854" y="3310311"/>
            <a:ext cx="11485848" cy="25958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[</a:t>
            </a:r>
            <a:r>
              <a:rPr lang="zh-CN" altLang="zh-CN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dirty="0">
                <a:cs typeface="Times New Roman" panose="02020603050405020304" pitchFamily="18" charset="0"/>
              </a:rPr>
              <a:t>]</a:t>
            </a:r>
            <a:r>
              <a:rPr lang="zh-CN" altLang="zh-CN" dirty="0">
                <a:cs typeface="Times New Roman" panose="02020603050405020304" pitchFamily="18" charset="0"/>
              </a:rPr>
              <a:t>考查连词辨析。句意：在你读完这些故事之后，你不认为我们应该和动物和谐相处吗？</a:t>
            </a:r>
            <a:r>
              <a:rPr lang="en-US" altLang="zh-CN" dirty="0">
                <a:cs typeface="Times New Roman" panose="02020603050405020304" pitchFamily="18" charset="0"/>
              </a:rPr>
              <a:t>until</a:t>
            </a:r>
            <a:r>
              <a:rPr lang="zh-CN" altLang="zh-CN" dirty="0">
                <a:cs typeface="Times New Roman" panose="02020603050405020304" pitchFamily="18" charset="0"/>
              </a:rPr>
              <a:t>直到</a:t>
            </a:r>
            <a:r>
              <a:rPr lang="en-US" altLang="zh-CN" dirty="0">
                <a:latin typeface="+mj-ea"/>
                <a:ea typeface="+mj-ea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cs typeface="Times New Roman" panose="02020603050405020304" pitchFamily="18" charset="0"/>
              </a:rPr>
              <a:t>为止；</a:t>
            </a:r>
            <a:r>
              <a:rPr lang="en-US" altLang="zh-CN" dirty="0">
                <a:cs typeface="Times New Roman" panose="02020603050405020304" pitchFamily="18" charset="0"/>
              </a:rPr>
              <a:t> if</a:t>
            </a:r>
            <a:r>
              <a:rPr lang="zh-CN" altLang="zh-CN" dirty="0">
                <a:cs typeface="Times New Roman" panose="02020603050405020304" pitchFamily="18" charset="0"/>
              </a:rPr>
              <a:t>如果；</a:t>
            </a:r>
            <a:r>
              <a:rPr lang="en-US" altLang="zh-CN" dirty="0">
                <a:cs typeface="Times New Roman" panose="02020603050405020304" pitchFamily="18" charset="0"/>
              </a:rPr>
              <a:t> before</a:t>
            </a:r>
            <a:r>
              <a:rPr lang="zh-CN" altLang="zh-CN" dirty="0"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cs typeface="Times New Roman" panose="02020603050405020304" pitchFamily="18" charset="0"/>
              </a:rPr>
              <a:t>之前；</a:t>
            </a:r>
            <a:r>
              <a:rPr lang="en-US" altLang="zh-CN" dirty="0">
                <a:cs typeface="Times New Roman" panose="02020603050405020304" pitchFamily="18" charset="0"/>
              </a:rPr>
              <a:t> after</a:t>
            </a:r>
            <a:r>
              <a:rPr lang="zh-CN" altLang="zh-CN" dirty="0"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latin typeface="+mj-ea"/>
                <a:ea typeface="+mj-ea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cs typeface="Times New Roman" panose="02020603050405020304" pitchFamily="18" charset="0"/>
              </a:rPr>
              <a:t>之后。根据</a:t>
            </a:r>
            <a:r>
              <a:rPr lang="en-US" altLang="zh-CN" dirty="0">
                <a:cs typeface="Times New Roman" panose="02020603050405020304" pitchFamily="18" charset="0"/>
              </a:rPr>
              <a:t>“don’t you think we should get along well with animals”</a:t>
            </a:r>
            <a:r>
              <a:rPr lang="zh-CN" altLang="zh-CN" dirty="0">
                <a:cs typeface="Times New Roman" panose="02020603050405020304" pitchFamily="18" charset="0"/>
              </a:rPr>
              <a:t>可知，这是在读完故事后的思考。故选</a:t>
            </a:r>
            <a:r>
              <a:rPr lang="en-US" altLang="zh-CN" dirty="0">
                <a:cs typeface="Times New Roman" panose="02020603050405020304" pitchFamily="18" charset="0"/>
              </a:rPr>
              <a:t>D</a:t>
            </a:r>
            <a:r>
              <a:rPr lang="zh-CN" altLang="zh-CN" dirty="0" smtClean="0"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9307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5046" y="971507"/>
            <a:ext cx="10640319" cy="116134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90" y="2047028"/>
            <a:ext cx="3024336" cy="790377"/>
          </a:xfrm>
          <a:prstGeom prst="rect">
            <a:avLst/>
          </a:prstGeom>
        </p:spPr>
      </p:pic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1982617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是一篇记叙文</a:t>
            </a:r>
            <a:r>
              <a:rPr lang="zh-CN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讲述了动物与人类之间感人的故事</a:t>
            </a:r>
            <a:r>
              <a:rPr lang="zh-CN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强调了动物也有情感</a:t>
            </a:r>
            <a:r>
              <a:rPr lang="zh-CN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以此说明我们人类应该尊重生命</a:t>
            </a:r>
            <a:r>
              <a:rPr lang="zh-CN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与动物和谐相处</a:t>
            </a:r>
            <a:r>
              <a:rPr lang="zh-CN" altLang="zh-CN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34566" y="4364897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0">
              <a:spcAft>
                <a:spcPts val="0"/>
              </a:spcAft>
              <a:tabLst>
                <a:tab pos="2432050" algn="l"/>
                <a:tab pos="6815138" algn="l"/>
                <a:tab pos="1017111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浙江宁波镇海蛟川书院期末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2895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1949508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 are our friends.Sometimes they make trouble, but sometimes they can help us.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hope to live a happy life, too. Here are two real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our readers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54451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122738" algn="l"/>
                <a:tab pos="6634163" algn="l"/>
                <a:tab pos="10171113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Also	B. So	C. And            D. But</a:t>
            </a:r>
            <a:endParaRPr lang="zh-CN" altLang="zh-CN" sz="2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65386" y="268304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48383" y="3147784"/>
            <a:ext cx="11498319" cy="32421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[</a:t>
            </a:r>
            <a:r>
              <a:rPr lang="zh-CN" altLang="zh-CN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dirty="0" smtClean="0">
                <a:cs typeface="Times New Roman" panose="02020603050405020304" pitchFamily="18" charset="0"/>
              </a:rPr>
              <a:t>]</a:t>
            </a:r>
            <a:r>
              <a:rPr lang="zh-CN" altLang="zh-CN" dirty="0" smtClean="0">
                <a:cs typeface="Times New Roman" panose="02020603050405020304" pitchFamily="18" charset="0"/>
              </a:rPr>
              <a:t>考查</a:t>
            </a:r>
            <a:r>
              <a:rPr lang="zh-CN" altLang="zh-CN" dirty="0">
                <a:cs typeface="Times New Roman" panose="02020603050405020304" pitchFamily="18" charset="0"/>
              </a:rPr>
              <a:t>连词辨析。句意：并且它们也希望过上幸福的生活。</a:t>
            </a:r>
            <a:r>
              <a:rPr lang="en-US" altLang="zh-CN" dirty="0">
                <a:cs typeface="Times New Roman" panose="02020603050405020304" pitchFamily="18" charset="0"/>
              </a:rPr>
              <a:t>also</a:t>
            </a:r>
            <a:r>
              <a:rPr lang="zh-CN" altLang="zh-CN" dirty="0">
                <a:cs typeface="Times New Roman" panose="02020603050405020304" pitchFamily="18" charset="0"/>
              </a:rPr>
              <a:t>也；</a:t>
            </a:r>
            <a:r>
              <a:rPr lang="en-US" altLang="zh-CN" dirty="0">
                <a:cs typeface="Times New Roman" panose="02020603050405020304" pitchFamily="18" charset="0"/>
              </a:rPr>
              <a:t> so</a:t>
            </a:r>
            <a:r>
              <a:rPr lang="zh-CN" altLang="zh-CN" dirty="0">
                <a:cs typeface="Times New Roman" panose="02020603050405020304" pitchFamily="18" charset="0"/>
              </a:rPr>
              <a:t>因此；</a:t>
            </a:r>
            <a:r>
              <a:rPr lang="en-US" altLang="zh-CN" dirty="0">
                <a:cs typeface="Times New Roman" panose="02020603050405020304" pitchFamily="18" charset="0"/>
              </a:rPr>
              <a:t> and</a:t>
            </a:r>
            <a:r>
              <a:rPr lang="zh-CN" altLang="zh-CN" dirty="0">
                <a:cs typeface="Times New Roman" panose="02020603050405020304" pitchFamily="18" charset="0"/>
              </a:rPr>
              <a:t>并且，和；</a:t>
            </a:r>
            <a:r>
              <a:rPr lang="en-US" altLang="zh-CN" dirty="0">
                <a:cs typeface="Times New Roman" panose="02020603050405020304" pitchFamily="18" charset="0"/>
              </a:rPr>
              <a:t> but</a:t>
            </a:r>
            <a:r>
              <a:rPr lang="zh-CN" altLang="zh-CN" dirty="0">
                <a:cs typeface="Times New Roman" panose="02020603050405020304" pitchFamily="18" charset="0"/>
              </a:rPr>
              <a:t>但是。根据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cs typeface="Times New Roman" panose="02020603050405020304" pitchFamily="18" charset="0"/>
              </a:rPr>
              <a:t>Animals are our friends. Sometimes they make trouble, but sometimes they can help us.</a:t>
            </a:r>
            <a:r>
              <a:rPr lang="zh-CN" altLang="zh-CN" dirty="0"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动物是我们的朋友。有时它们会惹麻烦</a:t>
            </a:r>
            <a:r>
              <a:rPr lang="zh-CN" altLang="zh-CN" dirty="0"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但有时它们也能帮助我们。</a:t>
            </a:r>
            <a:r>
              <a:rPr lang="zh-CN" altLang="zh-CN" dirty="0"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可知，此处缺少一个表示递进的连词。</a:t>
            </a:r>
            <a:r>
              <a:rPr lang="en-US" altLang="zh-CN" dirty="0">
                <a:cs typeface="Times New Roman" panose="02020603050405020304" pitchFamily="18" charset="0"/>
              </a:rPr>
              <a:t>and</a:t>
            </a:r>
            <a:r>
              <a:rPr lang="zh-CN" altLang="zh-CN" dirty="0">
                <a:cs typeface="Times New Roman" panose="02020603050405020304" pitchFamily="18" charset="0"/>
              </a:rPr>
              <a:t>符合语境。故选</a:t>
            </a:r>
            <a:r>
              <a:rPr lang="en-US" altLang="zh-CN" dirty="0">
                <a:cs typeface="Times New Roman" panose="02020603050405020304" pitchFamily="18" charset="0"/>
              </a:rPr>
              <a:t>C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7402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2082173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3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 are our friends.Sometimes they make trouble, but sometimes they can help us. </a:t>
            </a:r>
            <a:r>
              <a:rPr lang="zh-CN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hope to live a happy life, too. Here are two real </a:t>
            </a:r>
            <a:r>
              <a:rPr lang="zh-CN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our readers</a:t>
            </a:r>
            <a:r>
              <a:rPr lang="en-US" altLang="zh-CN" sz="3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738280"/>
            <a:ext cx="11485848" cy="697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243138" algn="l"/>
                <a:tab pos="3321050" algn="l"/>
                <a:tab pos="5737225" algn="l"/>
                <a:tab pos="5918200" algn="l"/>
                <a:tab pos="8074025" algn="l"/>
              </a:tabLst>
            </a:pPr>
            <a:r>
              <a:rPr lang="zh-CN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roles	  B. animals	C. letters	D. stories</a:t>
            </a:r>
            <a:endParaRPr lang="zh-CN" altLang="zh-CN" sz="3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2892254"/>
            <a:ext cx="46198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 dirty="0" smtClean="0"/>
              <a:t>D</a:t>
            </a:r>
            <a:endParaRPr lang="zh-CN" altLang="en-US" sz="3000" dirty="0"/>
          </a:p>
        </p:txBody>
      </p:sp>
      <p:sp>
        <p:nvSpPr>
          <p:cNvPr id="6" name="矩形 5"/>
          <p:cNvSpPr/>
          <p:nvPr/>
        </p:nvSpPr>
        <p:spPr>
          <a:xfrm>
            <a:off x="360854" y="3328465"/>
            <a:ext cx="11350976" cy="2015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sz="2900" dirty="0">
                <a:cs typeface="Times New Roman" panose="02020603050405020304" pitchFamily="18" charset="0"/>
              </a:rPr>
              <a:t>[</a:t>
            </a:r>
            <a:r>
              <a:rPr lang="zh-CN" altLang="zh-CN" sz="29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900" dirty="0">
                <a:cs typeface="Times New Roman" panose="02020603050405020304" pitchFamily="18" charset="0"/>
              </a:rPr>
              <a:t>]</a:t>
            </a:r>
            <a:r>
              <a:rPr lang="zh-CN" altLang="zh-CN" sz="2900" dirty="0">
                <a:cs typeface="Times New Roman" panose="02020603050405020304" pitchFamily="18" charset="0"/>
              </a:rPr>
              <a:t>考查名词辨析。句意：以下是来自两位我们的读者的真实故事。</a:t>
            </a:r>
            <a:r>
              <a:rPr lang="en-US" altLang="zh-CN" sz="2900" dirty="0">
                <a:cs typeface="Times New Roman" panose="02020603050405020304" pitchFamily="18" charset="0"/>
              </a:rPr>
              <a:t>role</a:t>
            </a:r>
            <a:r>
              <a:rPr lang="zh-CN" altLang="zh-CN" sz="2900" dirty="0">
                <a:cs typeface="Times New Roman" panose="02020603050405020304" pitchFamily="18" charset="0"/>
              </a:rPr>
              <a:t>角色；</a:t>
            </a:r>
            <a:r>
              <a:rPr lang="en-US" altLang="zh-CN" sz="2900" dirty="0">
                <a:cs typeface="Times New Roman" panose="02020603050405020304" pitchFamily="18" charset="0"/>
              </a:rPr>
              <a:t>animal</a:t>
            </a:r>
            <a:r>
              <a:rPr lang="zh-CN" altLang="zh-CN" sz="2900" dirty="0">
                <a:cs typeface="Times New Roman" panose="02020603050405020304" pitchFamily="18" charset="0"/>
              </a:rPr>
              <a:t>动物；</a:t>
            </a:r>
            <a:r>
              <a:rPr lang="en-US" altLang="zh-CN" sz="2900" dirty="0">
                <a:cs typeface="Times New Roman" panose="02020603050405020304" pitchFamily="18" charset="0"/>
              </a:rPr>
              <a:t>letter</a:t>
            </a:r>
            <a:r>
              <a:rPr lang="zh-CN" altLang="zh-CN" sz="2900" dirty="0">
                <a:cs typeface="Times New Roman" panose="02020603050405020304" pitchFamily="18" charset="0"/>
              </a:rPr>
              <a:t>信件；</a:t>
            </a:r>
            <a:r>
              <a:rPr lang="en-US" altLang="zh-CN" sz="2900" dirty="0">
                <a:cs typeface="Times New Roman" panose="02020603050405020304" pitchFamily="18" charset="0"/>
              </a:rPr>
              <a:t>story</a:t>
            </a:r>
            <a:r>
              <a:rPr lang="zh-CN" altLang="zh-CN" sz="2900" dirty="0">
                <a:cs typeface="Times New Roman" panose="02020603050405020304" pitchFamily="18" charset="0"/>
              </a:rPr>
              <a:t>故事。根据</a:t>
            </a:r>
            <a:r>
              <a:rPr lang="en-US" altLang="zh-CN" sz="2900" dirty="0">
                <a:cs typeface="Times New Roman" panose="02020603050405020304" pitchFamily="18" charset="0"/>
              </a:rPr>
              <a:t>“The first story is from Ray.”</a:t>
            </a:r>
            <a:r>
              <a:rPr lang="zh-CN" altLang="zh-CN" sz="2900" dirty="0">
                <a:cs typeface="Times New Roman" panose="02020603050405020304" pitchFamily="18" charset="0"/>
              </a:rPr>
              <a:t>可知，这里指的是读者分享的真实故事。故选</a:t>
            </a:r>
            <a:r>
              <a:rPr lang="en-US" altLang="zh-CN" sz="2900" dirty="0">
                <a:cs typeface="Times New Roman" panose="02020603050405020304" pitchFamily="18" charset="0"/>
              </a:rPr>
              <a:t>D</a:t>
            </a:r>
            <a:r>
              <a:rPr lang="zh-CN" altLang="zh-CN" sz="2900" dirty="0">
                <a:cs typeface="Times New Roman" panose="02020603050405020304" pitchFamily="18" charset="0"/>
              </a:rPr>
              <a:t>。</a:t>
            </a:r>
            <a:endParaRPr lang="zh-CN" altLang="zh-CN" sz="29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6065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11616"/>
            <a:ext cx="11485848" cy="3586366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first story is from Ray. “My cat, Tiger,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when I use my iPad because it takes my attention away from him. One year, I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home and was on the floor for 16 hours. During the time, I was unable to move and couldn’t get to the phone to call for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Tiger stayed by my side until he disappeared under my bed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‘What’s he up to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I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To my surprise, he started to push something towards me. It was my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knew that it made me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 he probably didn’t know what it was. Thanks to Tiger, I was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talk with my friend through the iPad who helped call my doctor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 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4190802"/>
            <a:ext cx="11485848" cy="535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268538" algn="l"/>
                <a:tab pos="3941763" algn="l"/>
                <a:tab pos="6280150" algn="l"/>
                <a:tab pos="9058275" algn="l"/>
              </a:tabLst>
            </a:pP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dislikes	B. loves	C. questions	D. stands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38622" y="4310272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smtClean="0"/>
              <a:t>A</a:t>
            </a:r>
            <a:endParaRPr lang="zh-CN" altLang="en-US" sz="2200"/>
          </a:p>
        </p:txBody>
      </p:sp>
      <p:sp>
        <p:nvSpPr>
          <p:cNvPr id="10" name="矩形 9"/>
          <p:cNvSpPr/>
          <p:nvPr/>
        </p:nvSpPr>
        <p:spPr>
          <a:xfrm>
            <a:off x="352228" y="4682014"/>
            <a:ext cx="11485848" cy="1551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sz="2200" dirty="0">
                <a:cs typeface="Times New Roman" panose="02020603050405020304" pitchFamily="18" charset="0"/>
              </a:rPr>
              <a:t>[</a:t>
            </a:r>
            <a:r>
              <a:rPr lang="zh-CN" altLang="zh-CN" sz="22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dirty="0">
                <a:cs typeface="Times New Roman" panose="02020603050405020304" pitchFamily="18" charset="0"/>
              </a:rPr>
              <a:t>]</a:t>
            </a:r>
            <a:r>
              <a:rPr lang="zh-CN" altLang="zh-CN" sz="2200" dirty="0">
                <a:cs typeface="Times New Roman" panose="02020603050405020304" pitchFamily="18" charset="0"/>
              </a:rPr>
              <a:t>考查动词辨析。句意：我的猫，泰格，不喜欢我使用平板电脑，因为它会分散我对他的注意力。</a:t>
            </a:r>
            <a:r>
              <a:rPr lang="en-US" altLang="zh-CN" sz="2200" dirty="0">
                <a:cs typeface="Times New Roman" panose="02020603050405020304" pitchFamily="18" charset="0"/>
              </a:rPr>
              <a:t>dislike</a:t>
            </a:r>
            <a:r>
              <a:rPr lang="zh-CN" altLang="zh-CN" sz="2200" dirty="0">
                <a:cs typeface="Times New Roman" panose="02020603050405020304" pitchFamily="18" charset="0"/>
              </a:rPr>
              <a:t>不喜欢；</a:t>
            </a:r>
            <a:r>
              <a:rPr lang="en-US" altLang="zh-CN" sz="2200" dirty="0">
                <a:cs typeface="Times New Roman" panose="02020603050405020304" pitchFamily="18" charset="0"/>
              </a:rPr>
              <a:t>love</a:t>
            </a:r>
            <a:r>
              <a:rPr lang="zh-CN" altLang="zh-CN" sz="2200" dirty="0">
                <a:cs typeface="Times New Roman" panose="02020603050405020304" pitchFamily="18" charset="0"/>
              </a:rPr>
              <a:t>喜爱；</a:t>
            </a:r>
            <a:r>
              <a:rPr lang="en-US" altLang="zh-CN" sz="2200" dirty="0">
                <a:cs typeface="Times New Roman" panose="02020603050405020304" pitchFamily="18" charset="0"/>
              </a:rPr>
              <a:t>question</a:t>
            </a:r>
            <a:r>
              <a:rPr lang="zh-CN" altLang="zh-CN" sz="2200" dirty="0">
                <a:cs typeface="Times New Roman" panose="02020603050405020304" pitchFamily="18" charset="0"/>
              </a:rPr>
              <a:t>质疑；</a:t>
            </a:r>
            <a:r>
              <a:rPr lang="en-US" altLang="zh-CN" sz="2200" dirty="0">
                <a:cs typeface="Times New Roman" panose="02020603050405020304" pitchFamily="18" charset="0"/>
              </a:rPr>
              <a:t>stand</a:t>
            </a:r>
            <a:r>
              <a:rPr lang="zh-CN" altLang="zh-CN" sz="2200" dirty="0">
                <a:cs typeface="Times New Roman" panose="02020603050405020304" pitchFamily="18" charset="0"/>
              </a:rPr>
              <a:t>忍受。根据</a:t>
            </a:r>
            <a:r>
              <a:rPr lang="en-US" altLang="zh-CN" sz="2200" dirty="0">
                <a:cs typeface="Times New Roman" panose="02020603050405020304" pitchFamily="18" charset="0"/>
              </a:rPr>
              <a:t>“because it takes my attention away from him”</a:t>
            </a:r>
            <a:r>
              <a:rPr lang="zh-CN" altLang="zh-CN" sz="2200" dirty="0">
                <a:cs typeface="Times New Roman" panose="02020603050405020304" pitchFamily="18" charset="0"/>
              </a:rPr>
              <a:t>可知，雷的猫不喜欢主人使用平板电脑。故选</a:t>
            </a:r>
            <a:r>
              <a:rPr lang="en-US" altLang="zh-CN" sz="2200" dirty="0">
                <a:cs typeface="Times New Roman" panose="02020603050405020304" pitchFamily="18" charset="0"/>
              </a:rPr>
              <a:t>A</a:t>
            </a:r>
            <a:r>
              <a:rPr lang="zh-CN" altLang="zh-CN" sz="2200" dirty="0"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947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11616"/>
            <a:ext cx="11485848" cy="3586366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first story is from Ray. “My cat, Tiger,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when I use my iPad because it takes my attention away from him. One year, I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home and was on the floor for 16 hours. During the time, I was unable to move and couldn’t get to the phone to call for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Tiger stayed by my side until he disappeared under my bed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‘What’s he up to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I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To my surprise, he started to push something towards me. It was my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knew that it made me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 he probably didn’t know what it was. Thanks to Tiger, I was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talk with my friend through the iPad who helped call my doctor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 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220641"/>
            <a:ext cx="11485848" cy="535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225675" algn="l"/>
                <a:tab pos="4486275" algn="l"/>
                <a:tab pos="6815138" algn="l"/>
                <a:tab pos="7978775" algn="l"/>
                <a:tab pos="9151938" algn="l"/>
              </a:tabLst>
            </a:pP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turned down	B. sat down	C. fell down	D. took down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4330056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C</a:t>
            </a:r>
            <a:endParaRPr lang="zh-CN" altLang="en-US" sz="2200" dirty="0"/>
          </a:p>
        </p:txBody>
      </p:sp>
      <p:sp>
        <p:nvSpPr>
          <p:cNvPr id="6" name="矩形 5"/>
          <p:cNvSpPr/>
          <p:nvPr/>
        </p:nvSpPr>
        <p:spPr>
          <a:xfrm>
            <a:off x="360854" y="4673387"/>
            <a:ext cx="11485848" cy="1551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sz="2200" dirty="0">
                <a:cs typeface="Times New Roman" panose="02020603050405020304" pitchFamily="18" charset="0"/>
              </a:rPr>
              <a:t>[</a:t>
            </a:r>
            <a:r>
              <a:rPr lang="zh-CN" altLang="zh-CN" sz="22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dirty="0">
                <a:cs typeface="Times New Roman" panose="02020603050405020304" pitchFamily="18" charset="0"/>
              </a:rPr>
              <a:t>]</a:t>
            </a:r>
            <a:r>
              <a:rPr lang="zh-CN" altLang="zh-CN" sz="2200" dirty="0">
                <a:cs typeface="Times New Roman" panose="02020603050405020304" pitchFamily="18" charset="0"/>
              </a:rPr>
              <a:t>考查动词短语辨析。句意：有一年，我在家里摔倒，在地板上躺了</a:t>
            </a:r>
            <a:r>
              <a:rPr lang="en-US" altLang="zh-CN" sz="2200" dirty="0">
                <a:cs typeface="Times New Roman" panose="02020603050405020304" pitchFamily="18" charset="0"/>
              </a:rPr>
              <a:t>16</a:t>
            </a:r>
            <a:r>
              <a:rPr lang="zh-CN" altLang="zh-CN" sz="2200" dirty="0">
                <a:cs typeface="Times New Roman" panose="02020603050405020304" pitchFamily="18" charset="0"/>
              </a:rPr>
              <a:t>个小时。</a:t>
            </a:r>
            <a:r>
              <a:rPr lang="en-US" altLang="zh-CN" sz="2200" dirty="0">
                <a:cs typeface="Times New Roman" panose="02020603050405020304" pitchFamily="18" charset="0"/>
              </a:rPr>
              <a:t>turn down</a:t>
            </a:r>
            <a:r>
              <a:rPr lang="zh-CN" altLang="zh-CN" sz="2200" dirty="0">
                <a:cs typeface="Times New Roman" panose="02020603050405020304" pitchFamily="18" charset="0"/>
              </a:rPr>
              <a:t>拒绝；</a:t>
            </a:r>
            <a:r>
              <a:rPr lang="en-US" altLang="zh-CN" sz="2200" dirty="0">
                <a:cs typeface="Times New Roman" panose="02020603050405020304" pitchFamily="18" charset="0"/>
              </a:rPr>
              <a:t>sit down</a:t>
            </a:r>
            <a:r>
              <a:rPr lang="zh-CN" altLang="zh-CN" sz="2200" dirty="0">
                <a:cs typeface="Times New Roman" panose="02020603050405020304" pitchFamily="18" charset="0"/>
              </a:rPr>
              <a:t>坐下；</a:t>
            </a:r>
            <a:r>
              <a:rPr lang="en-US" altLang="zh-CN" sz="2200" dirty="0">
                <a:cs typeface="Times New Roman" panose="02020603050405020304" pitchFamily="18" charset="0"/>
              </a:rPr>
              <a:t>fall down</a:t>
            </a:r>
            <a:r>
              <a:rPr lang="zh-CN" altLang="zh-CN" sz="2200" dirty="0">
                <a:cs typeface="Times New Roman" panose="02020603050405020304" pitchFamily="18" charset="0"/>
              </a:rPr>
              <a:t>摔倒；</a:t>
            </a:r>
            <a:r>
              <a:rPr lang="en-US" altLang="zh-CN" sz="2200" dirty="0">
                <a:cs typeface="Times New Roman" panose="02020603050405020304" pitchFamily="18" charset="0"/>
              </a:rPr>
              <a:t>take down</a:t>
            </a:r>
            <a:r>
              <a:rPr lang="zh-CN" altLang="zh-CN" sz="2200" dirty="0">
                <a:cs typeface="Times New Roman" panose="02020603050405020304" pitchFamily="18" charset="0"/>
              </a:rPr>
              <a:t>拆卸；记下。根据</a:t>
            </a:r>
            <a:r>
              <a:rPr lang="en-US" altLang="zh-CN" sz="2200" dirty="0"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en-US" altLang="zh-CN" sz="2200" dirty="0">
                <a:cs typeface="Times New Roman" panose="02020603050405020304" pitchFamily="18" charset="0"/>
              </a:rPr>
              <a:t>was on the floor for 16 hours</a:t>
            </a:r>
            <a:r>
              <a:rPr lang="zh-CN" altLang="zh-CN" sz="2200" dirty="0"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ea typeface="楷体" panose="02010609060101010101" pitchFamily="49" charset="-122"/>
                <a:cs typeface="Times New Roman" panose="02020603050405020304" pitchFamily="18" charset="0"/>
              </a:rPr>
              <a:t>在地板上躺了</a:t>
            </a:r>
            <a:r>
              <a:rPr lang="en-US" altLang="zh-CN" sz="2200" dirty="0">
                <a:cs typeface="Times New Roman" panose="02020603050405020304" pitchFamily="18" charset="0"/>
              </a:rPr>
              <a:t>16</a:t>
            </a:r>
            <a:r>
              <a:rPr lang="zh-CN" altLang="zh-CN" sz="2200" dirty="0"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zh-CN" altLang="zh-CN" sz="22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小时</a:t>
            </a:r>
            <a:r>
              <a:rPr lang="zh-CN" altLang="zh-CN" sz="2200" dirty="0"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200" dirty="0">
                <a:cs typeface="Times New Roman" panose="02020603050405020304" pitchFamily="18" charset="0"/>
              </a:rPr>
              <a:t>可知，雷摔倒了。故选</a:t>
            </a:r>
            <a:r>
              <a:rPr lang="en-US" altLang="zh-CN" sz="2200" dirty="0">
                <a:cs typeface="Times New Roman" panose="02020603050405020304" pitchFamily="18" charset="0"/>
              </a:rPr>
              <a:t>C</a:t>
            </a:r>
            <a:r>
              <a:rPr lang="zh-CN" altLang="zh-CN" sz="2200" dirty="0"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470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3586366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first story is from Ray. “My cat, Tiger,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when I use my iPad because it takes my attention away from him. One year, I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home and was on the floor for 16 hours. During the time, I was unable to move and couldn’t get to the phone to call for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Tiger stayed by my side until he disappeared under my bed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‘What’s he up to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I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To my surprise, he started to push something towards me. It was my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knew that it made me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 he probably didn’t know what it was. Thanks to Tiger, I was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talk with my friend through the iPad who helped call my doctor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 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091045"/>
            <a:ext cx="11485848" cy="535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268538" algn="l"/>
                <a:tab pos="3589338" algn="l"/>
                <a:tab pos="5918200" algn="l"/>
                <a:tab pos="6184900" algn="l"/>
                <a:tab pos="8877300" algn="l"/>
              </a:tabLst>
            </a:pP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help		B. information	          C. advice	D. food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4215181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 smtClean="0"/>
              <a:t>A</a:t>
            </a:r>
            <a:endParaRPr lang="zh-CN" altLang="en-US" sz="2200" dirty="0"/>
          </a:p>
        </p:txBody>
      </p:sp>
      <p:sp>
        <p:nvSpPr>
          <p:cNvPr id="6" name="矩形 5"/>
          <p:cNvSpPr/>
          <p:nvPr/>
        </p:nvSpPr>
        <p:spPr>
          <a:xfrm>
            <a:off x="360854" y="4558286"/>
            <a:ext cx="1148584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sz="2200" dirty="0">
                <a:cs typeface="Times New Roman" panose="02020603050405020304" pitchFamily="18" charset="0"/>
              </a:rPr>
              <a:t>[</a:t>
            </a:r>
            <a:r>
              <a:rPr lang="zh-CN" altLang="zh-CN" sz="22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dirty="0">
                <a:cs typeface="Times New Roman" panose="02020603050405020304" pitchFamily="18" charset="0"/>
              </a:rPr>
              <a:t>]</a:t>
            </a:r>
            <a:r>
              <a:rPr lang="zh-CN" altLang="zh-CN" sz="2200" dirty="0">
                <a:cs typeface="Times New Roman" panose="02020603050405020304" pitchFamily="18" charset="0"/>
              </a:rPr>
              <a:t>考查名词辨析。句意：在那期间，我无法动，也无法打电话求救。</a:t>
            </a:r>
            <a:r>
              <a:rPr lang="en-US" altLang="zh-CN" sz="2200" dirty="0">
                <a:cs typeface="Times New Roman" panose="02020603050405020304" pitchFamily="18" charset="0"/>
              </a:rPr>
              <a:t>help</a:t>
            </a:r>
            <a:r>
              <a:rPr lang="zh-CN" altLang="zh-CN" sz="2200" dirty="0">
                <a:cs typeface="Times New Roman" panose="02020603050405020304" pitchFamily="18" charset="0"/>
              </a:rPr>
              <a:t>帮助；</a:t>
            </a:r>
            <a:r>
              <a:rPr lang="en-US" altLang="zh-CN" sz="2200" dirty="0">
                <a:cs typeface="Times New Roman" panose="02020603050405020304" pitchFamily="18" charset="0"/>
              </a:rPr>
              <a:t>information</a:t>
            </a:r>
            <a:r>
              <a:rPr lang="zh-CN" altLang="zh-CN" sz="2200" dirty="0">
                <a:cs typeface="Times New Roman" panose="02020603050405020304" pitchFamily="18" charset="0"/>
              </a:rPr>
              <a:t>信息</a:t>
            </a:r>
            <a:r>
              <a:rPr lang="en-US" altLang="zh-CN" sz="2200" u="wavy" dirty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advice</a:t>
            </a:r>
            <a:r>
              <a:rPr lang="zh-CN" altLang="zh-CN" sz="2200" u="wavy" dirty="0" smtClean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建议</a:t>
            </a:r>
            <a:r>
              <a:rPr lang="zh-CN" altLang="zh-CN" sz="2200" dirty="0">
                <a:cs typeface="Times New Roman" panose="02020603050405020304" pitchFamily="18" charset="0"/>
              </a:rPr>
              <a:t>；</a:t>
            </a:r>
            <a:r>
              <a:rPr lang="en-US" altLang="zh-CN" sz="2200" dirty="0">
                <a:cs typeface="Times New Roman" panose="02020603050405020304" pitchFamily="18" charset="0"/>
              </a:rPr>
              <a:t>food</a:t>
            </a:r>
            <a:r>
              <a:rPr lang="zh-CN" altLang="zh-CN" sz="2200" dirty="0">
                <a:cs typeface="Times New Roman" panose="02020603050405020304" pitchFamily="18" charset="0"/>
              </a:rPr>
              <a:t>食物。根据</a:t>
            </a:r>
            <a:r>
              <a:rPr lang="en-US" altLang="zh-CN" sz="2200" dirty="0">
                <a:cs typeface="Times New Roman" panose="02020603050405020304" pitchFamily="18" charset="0"/>
              </a:rPr>
              <a:t>“couldn’t get to the phone to call for </a:t>
            </a:r>
            <a:r>
              <a:rPr lang="en-US" altLang="zh-CN" sz="2200" dirty="0" smtClean="0">
                <a:cs typeface="Times New Roman" panose="02020603050405020304" pitchFamily="18" charset="0"/>
              </a:rPr>
              <a:t>...”</a:t>
            </a:r>
            <a:r>
              <a:rPr lang="zh-CN" altLang="zh-CN" sz="2200" dirty="0">
                <a:cs typeface="Times New Roman" panose="02020603050405020304" pitchFamily="18" charset="0"/>
              </a:rPr>
              <a:t>可知，</a:t>
            </a:r>
            <a:endParaRPr lang="en-US" altLang="zh-CN" sz="2200" dirty="0" smtClean="0">
              <a:cs typeface="Times New Roman" panose="02020603050405020304" pitchFamily="18" charset="0"/>
            </a:endParaRPr>
          </a:p>
          <a:p>
            <a:pPr algn="just" eaLnBrk="1">
              <a:lnSpc>
                <a:spcPct val="150000"/>
              </a:lnSpc>
              <a:spcAft>
                <a:spcPts val="0"/>
              </a:spcAft>
            </a:pPr>
            <a:endParaRPr lang="en-US" altLang="zh-CN" sz="2200" dirty="0">
              <a:cs typeface="Times New Roman" panose="02020603050405020304" pitchFamily="18" charset="0"/>
            </a:endParaRPr>
          </a:p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zh-CN" altLang="zh-CN" sz="2200" dirty="0" smtClean="0">
                <a:cs typeface="Times New Roman" panose="02020603050405020304" pitchFamily="18" charset="0"/>
              </a:rPr>
              <a:t>雷</a:t>
            </a:r>
            <a:r>
              <a:rPr lang="zh-CN" altLang="zh-CN" sz="2200" dirty="0">
                <a:cs typeface="Times New Roman" panose="02020603050405020304" pitchFamily="18" charset="0"/>
              </a:rPr>
              <a:t>需要打电话求救。故选</a:t>
            </a:r>
            <a:r>
              <a:rPr lang="en-US" altLang="zh-CN" sz="2200" dirty="0">
                <a:cs typeface="Times New Roman" panose="02020603050405020304" pitchFamily="18" charset="0"/>
              </a:rPr>
              <a:t>A</a:t>
            </a:r>
            <a:r>
              <a:rPr lang="zh-CN" altLang="zh-CN" sz="2200" dirty="0"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2837649" y="5620115"/>
            <a:ext cx="648072" cy="426107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485721" y="5706371"/>
            <a:ext cx="335700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200" dirty="0">
                <a:solidFill>
                  <a:srgbClr val="00B0F0"/>
                </a:solidFill>
              </a:rPr>
              <a:t>a piece of advice </a:t>
            </a:r>
            <a:r>
              <a:rPr lang="zh-CN" altLang="en-US" sz="2200" dirty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一条建议</a:t>
            </a:r>
          </a:p>
        </p:txBody>
      </p:sp>
    </p:spTree>
    <p:extLst>
      <p:ext uri="{BB962C8B-B14F-4D97-AF65-F5344CB8AC3E}">
        <p14:creationId xmlns:p14="http://schemas.microsoft.com/office/powerpoint/2010/main" val="99940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11616"/>
            <a:ext cx="11485848" cy="3586366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first story is from Ray. “My cat, Tiger,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when I use my iPad because it takes my attention away from him. One year, I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home and was on the floor for 16 hours. During the time, I was unable to move and couldn’t get to the phone to call for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Tiger stayed by my side until he disappeared under my bed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‘What’s he up to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I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To my surprise, he started to push something towards me. It was my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knew that it made me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 he probably didn’t know what it was. Thanks to Tiger, I was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talk with my friend through the iPad who helped call my doctor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 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206223"/>
            <a:ext cx="11485848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251075" algn="l"/>
                <a:tab pos="3675063" algn="l"/>
                <a:tab pos="7978775" algn="l"/>
              </a:tabLst>
            </a:pP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answered	 B. wondered               C. told	D. believed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7500" y="4296815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smtClean="0"/>
              <a:t>B</a:t>
            </a:r>
            <a:endParaRPr lang="zh-CN" altLang="en-US" sz="2200"/>
          </a:p>
        </p:txBody>
      </p:sp>
      <p:sp>
        <p:nvSpPr>
          <p:cNvPr id="6" name="矩形 5"/>
          <p:cNvSpPr/>
          <p:nvPr/>
        </p:nvSpPr>
        <p:spPr>
          <a:xfrm>
            <a:off x="360854" y="4714611"/>
            <a:ext cx="11485848" cy="1551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sz="2200">
                <a:cs typeface="Times New Roman" panose="02020603050405020304" pitchFamily="18" charset="0"/>
              </a:rPr>
              <a:t>[</a:t>
            </a:r>
            <a:r>
              <a:rPr lang="zh-CN" altLang="zh-CN" sz="22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>
                <a:cs typeface="Times New Roman" panose="02020603050405020304" pitchFamily="18" charset="0"/>
              </a:rPr>
              <a:t>]</a:t>
            </a:r>
            <a:r>
              <a:rPr lang="zh-CN" altLang="zh-CN" sz="2200">
                <a:cs typeface="Times New Roman" panose="02020603050405020304" pitchFamily="18" charset="0"/>
              </a:rPr>
              <a:t>考查动词辨析。句意：</a:t>
            </a:r>
            <a:r>
              <a:rPr lang="en-US" altLang="zh-CN" sz="2200">
                <a:cs typeface="Times New Roman" panose="02020603050405020304" pitchFamily="18" charset="0"/>
              </a:rPr>
              <a:t>“</a:t>
            </a:r>
            <a:r>
              <a:rPr lang="zh-CN" altLang="zh-CN" sz="2200">
                <a:cs typeface="Times New Roman" panose="02020603050405020304" pitchFamily="18" charset="0"/>
              </a:rPr>
              <a:t>他在干什么？</a:t>
            </a:r>
            <a:r>
              <a:rPr lang="en-US" altLang="zh-CN" sz="2200">
                <a:cs typeface="Times New Roman" panose="02020603050405020304" pitchFamily="18" charset="0"/>
              </a:rPr>
              <a:t>”</a:t>
            </a:r>
            <a:r>
              <a:rPr lang="zh-CN" altLang="zh-CN" sz="2200">
                <a:cs typeface="Times New Roman" panose="02020603050405020304" pitchFamily="18" charset="0"/>
              </a:rPr>
              <a:t>我想知道。</a:t>
            </a:r>
            <a:r>
              <a:rPr lang="en-US" altLang="zh-CN" sz="2200">
                <a:cs typeface="Times New Roman" panose="02020603050405020304" pitchFamily="18" charset="0"/>
              </a:rPr>
              <a:t>answer</a:t>
            </a:r>
            <a:r>
              <a:rPr lang="zh-CN" altLang="zh-CN" sz="2200">
                <a:cs typeface="Times New Roman" panose="02020603050405020304" pitchFamily="18" charset="0"/>
              </a:rPr>
              <a:t>回答；</a:t>
            </a:r>
            <a:r>
              <a:rPr lang="en-US" altLang="zh-CN" sz="2200">
                <a:cs typeface="Times New Roman" panose="02020603050405020304" pitchFamily="18" charset="0"/>
              </a:rPr>
              <a:t>wonder</a:t>
            </a:r>
            <a:r>
              <a:rPr lang="zh-CN" altLang="zh-CN" sz="2200">
                <a:cs typeface="Times New Roman" panose="02020603050405020304" pitchFamily="18" charset="0"/>
              </a:rPr>
              <a:t>想知道；</a:t>
            </a:r>
            <a:r>
              <a:rPr lang="en-US" altLang="zh-CN" sz="2200">
                <a:cs typeface="Times New Roman" panose="02020603050405020304" pitchFamily="18" charset="0"/>
              </a:rPr>
              <a:t>tell</a:t>
            </a:r>
            <a:r>
              <a:rPr lang="zh-CN" altLang="zh-CN" sz="2200">
                <a:cs typeface="Times New Roman" panose="02020603050405020304" pitchFamily="18" charset="0"/>
              </a:rPr>
              <a:t>告诉；</a:t>
            </a:r>
            <a:r>
              <a:rPr lang="en-US" altLang="zh-CN" sz="2200">
                <a:cs typeface="Times New Roman" panose="02020603050405020304" pitchFamily="18" charset="0"/>
              </a:rPr>
              <a:t>believe</a:t>
            </a:r>
            <a:r>
              <a:rPr lang="zh-CN" altLang="zh-CN" sz="2200">
                <a:cs typeface="Times New Roman" panose="02020603050405020304" pitchFamily="18" charset="0"/>
              </a:rPr>
              <a:t>相信。根据</a:t>
            </a:r>
            <a:r>
              <a:rPr lang="en-US" altLang="zh-CN" sz="2200">
                <a:cs typeface="Times New Roman" panose="02020603050405020304" pitchFamily="18" charset="0"/>
              </a:rPr>
              <a:t>“To my surprise, he started to push something towards me.”</a:t>
            </a:r>
            <a:r>
              <a:rPr lang="zh-CN" altLang="zh-CN" sz="2200">
                <a:cs typeface="Times New Roman" panose="02020603050405020304" pitchFamily="18" charset="0"/>
              </a:rPr>
              <a:t>可知，雷在思考泰格在做什么。故选</a:t>
            </a:r>
            <a:r>
              <a:rPr lang="en-US" altLang="zh-CN" sz="2200">
                <a:cs typeface="Times New Roman" panose="02020603050405020304" pitchFamily="18" charset="0"/>
              </a:rPr>
              <a:t>B</a:t>
            </a:r>
            <a:r>
              <a:rPr lang="zh-CN" altLang="zh-CN" sz="2200"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8669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11616"/>
            <a:ext cx="11485848" cy="3586366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first story is from Ray. “My cat, Tiger,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when I use my iPad because it takes my attention away from him. One year, I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home and was on the floor for 16 hours. During the time, I was unable to move and couldn’t get to the phone to call for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Tiger stayed by my side until he disappeared under my bed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‘What’s he up to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I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To my surprise, he started to push something towards me. It was my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knew that it made me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 he probably didn’t know what it was. Thanks to Tiger, I was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talk with my friend through the iPad who helped call my doctor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 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281231"/>
            <a:ext cx="11485848" cy="535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130800" algn="l"/>
                <a:tab pos="10171430" algn="l"/>
              </a:tabLst>
            </a:pP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phone                   B. iPad                         C. wallet                 D. book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4500" y="4365104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smtClean="0"/>
              <a:t>B</a:t>
            </a:r>
            <a:endParaRPr lang="zh-CN" altLang="en-US" sz="2200"/>
          </a:p>
        </p:txBody>
      </p:sp>
      <p:sp>
        <p:nvSpPr>
          <p:cNvPr id="6" name="矩形 5"/>
          <p:cNvSpPr/>
          <p:nvPr/>
        </p:nvSpPr>
        <p:spPr>
          <a:xfrm>
            <a:off x="360854" y="4754022"/>
            <a:ext cx="11485848" cy="1551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200" dirty="0">
                <a:cs typeface="Times New Roman" panose="02020603050405020304" pitchFamily="18" charset="0"/>
              </a:rPr>
              <a:t>[</a:t>
            </a:r>
            <a:r>
              <a:rPr lang="zh-CN" altLang="zh-CN" sz="22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dirty="0">
                <a:cs typeface="Times New Roman" panose="02020603050405020304" pitchFamily="18" charset="0"/>
              </a:rPr>
              <a:t>]</a:t>
            </a:r>
            <a:r>
              <a:rPr lang="zh-CN" altLang="zh-CN" sz="2200" dirty="0">
                <a:cs typeface="Times New Roman" panose="02020603050405020304" pitchFamily="18" charset="0"/>
              </a:rPr>
              <a:t>考查名词辨析。句意：它是我的平板电脑。</a:t>
            </a:r>
            <a:r>
              <a:rPr lang="en-US" altLang="zh-CN" sz="2200" dirty="0">
                <a:cs typeface="Times New Roman" panose="02020603050405020304" pitchFamily="18" charset="0"/>
              </a:rPr>
              <a:t>phone</a:t>
            </a:r>
            <a:r>
              <a:rPr lang="zh-CN" altLang="zh-CN" sz="2200" dirty="0">
                <a:cs typeface="Times New Roman" panose="02020603050405020304" pitchFamily="18" charset="0"/>
              </a:rPr>
              <a:t>电话；</a:t>
            </a:r>
            <a:r>
              <a:rPr lang="en-US" altLang="zh-CN" sz="2200" dirty="0">
                <a:cs typeface="Times New Roman" panose="02020603050405020304" pitchFamily="18" charset="0"/>
              </a:rPr>
              <a:t>iPad</a:t>
            </a:r>
            <a:r>
              <a:rPr lang="zh-CN" altLang="zh-CN" sz="2200" dirty="0">
                <a:cs typeface="Times New Roman" panose="02020603050405020304" pitchFamily="18" charset="0"/>
              </a:rPr>
              <a:t>平板电脑；</a:t>
            </a:r>
            <a:r>
              <a:rPr lang="en-US" altLang="zh-CN" sz="2200" dirty="0">
                <a:cs typeface="Times New Roman" panose="02020603050405020304" pitchFamily="18" charset="0"/>
              </a:rPr>
              <a:t>wallet</a:t>
            </a:r>
            <a:r>
              <a:rPr lang="zh-CN" altLang="zh-CN" sz="2200" dirty="0">
                <a:cs typeface="Times New Roman" panose="02020603050405020304" pitchFamily="18" charset="0"/>
              </a:rPr>
              <a:t>钱包；</a:t>
            </a:r>
            <a:r>
              <a:rPr lang="en-US" altLang="zh-CN" sz="2200" dirty="0">
                <a:cs typeface="Times New Roman" panose="02020603050405020304" pitchFamily="18" charset="0"/>
              </a:rPr>
              <a:t>book</a:t>
            </a:r>
            <a:r>
              <a:rPr lang="zh-CN" altLang="zh-CN" sz="2200" dirty="0">
                <a:cs typeface="Times New Roman" panose="02020603050405020304" pitchFamily="18" charset="0"/>
              </a:rPr>
              <a:t>书。根据</a:t>
            </a:r>
            <a:r>
              <a:rPr lang="en-US" altLang="zh-CN" sz="2200" dirty="0">
                <a:cs typeface="Times New Roman" panose="02020603050405020304" pitchFamily="18" charset="0"/>
              </a:rPr>
              <a:t>“I was ... to talk with my friend through the iPad”</a:t>
            </a:r>
            <a:r>
              <a:rPr lang="zh-CN" altLang="zh-CN" sz="2200" dirty="0">
                <a:cs typeface="Times New Roman" panose="02020603050405020304" pitchFamily="18" charset="0"/>
              </a:rPr>
              <a:t>可知，泰格推过来的是平板电脑。故选</a:t>
            </a:r>
            <a:r>
              <a:rPr lang="en-US" altLang="zh-CN" sz="2200" dirty="0">
                <a:cs typeface="Times New Roman" panose="02020603050405020304" pitchFamily="18" charset="0"/>
              </a:rPr>
              <a:t>B</a:t>
            </a:r>
            <a:r>
              <a:rPr lang="zh-CN" altLang="zh-CN" sz="2200" dirty="0"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268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892</TotalTime>
  <Words>1263</Words>
  <Application>Microsoft Office PowerPoint</Application>
  <PresentationFormat>自定义</PresentationFormat>
  <Paragraphs>73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6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644</cp:revision>
  <dcterms:created xsi:type="dcterms:W3CDTF">2020-11-06T05:24:00Z</dcterms:created>
  <dcterms:modified xsi:type="dcterms:W3CDTF">2025-09-13T08:53:53Z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